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4" r:id="rId3"/>
    <p:sldId id="262" r:id="rId4"/>
    <p:sldId id="258" r:id="rId5"/>
    <p:sldId id="266" r:id="rId6"/>
    <p:sldId id="265" r:id="rId7"/>
    <p:sldId id="259" r:id="rId8"/>
    <p:sldId id="263" r:id="rId9"/>
    <p:sldId id="267"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D133E-205D-495E-A992-E65ADD57A56C}" v="1" dt="2022-06-21T14:11:11.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8" d="100"/>
          <a:sy n="108" d="100"/>
        </p:scale>
        <p:origin x="6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 Phillips (Staff)" userId="da5d65da-7482-4671-913a-eaecd65f6434" providerId="ADAL" clId="{DEAD133E-205D-495E-A992-E65ADD57A56C}"/>
    <pc:docChg chg="custSel modSld">
      <pc:chgData name="Carrie Phillips (Staff)" userId="da5d65da-7482-4671-913a-eaecd65f6434" providerId="ADAL" clId="{DEAD133E-205D-495E-A992-E65ADD57A56C}" dt="2022-06-21T14:14:48.475" v="95" actId="14100"/>
      <pc:docMkLst>
        <pc:docMk/>
      </pc:docMkLst>
      <pc:sldChg chg="modSp mod">
        <pc:chgData name="Carrie Phillips (Staff)" userId="da5d65da-7482-4671-913a-eaecd65f6434" providerId="ADAL" clId="{DEAD133E-205D-495E-A992-E65ADD57A56C}" dt="2022-06-21T14:14:48.475" v="95" actId="14100"/>
        <pc:sldMkLst>
          <pc:docMk/>
          <pc:sldMk cId="3445663115" sldId="256"/>
        </pc:sldMkLst>
        <pc:spChg chg="mod">
          <ac:chgData name="Carrie Phillips (Staff)" userId="da5d65da-7482-4671-913a-eaecd65f6434" providerId="ADAL" clId="{DEAD133E-205D-495E-A992-E65ADD57A56C}" dt="2022-06-21T14:14:48.475" v="95" actId="14100"/>
          <ac:spMkLst>
            <pc:docMk/>
            <pc:sldMk cId="3445663115" sldId="256"/>
            <ac:spMk id="2" creationId="{5732FA12-9CE2-25D4-28C6-4E0E5BEF6A69}"/>
          </ac:spMkLst>
        </pc:spChg>
      </pc:sldChg>
      <pc:sldChg chg="modNotesTx">
        <pc:chgData name="Carrie Phillips (Staff)" userId="da5d65da-7482-4671-913a-eaecd65f6434" providerId="ADAL" clId="{DEAD133E-205D-495E-A992-E65ADD57A56C}" dt="2022-06-21T14:11:15.241" v="1" actId="20577"/>
        <pc:sldMkLst>
          <pc:docMk/>
          <pc:sldMk cId="1754531176" sldId="26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10FD9D-3B3C-45E7-A9E1-55F0C2E3375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0B1AB852-67DE-475B-8804-7CAC75FF99DE}">
      <dgm:prSet/>
      <dgm:spPr/>
      <dgm:t>
        <a:bodyPr/>
        <a:lstStyle/>
        <a:p>
          <a:r>
            <a:rPr lang="en-US"/>
            <a:t>Supporting safe discharge from hospital</a:t>
          </a:r>
        </a:p>
      </dgm:t>
    </dgm:pt>
    <dgm:pt modelId="{08CCDBEA-958F-4BFB-B829-B8B129802670}" type="parTrans" cxnId="{82C4D8FA-5276-4883-91DC-C4B0C6E6FBFD}">
      <dgm:prSet/>
      <dgm:spPr/>
      <dgm:t>
        <a:bodyPr/>
        <a:lstStyle/>
        <a:p>
          <a:endParaRPr lang="en-US"/>
        </a:p>
      </dgm:t>
    </dgm:pt>
    <dgm:pt modelId="{CC0B0841-0A2A-45A6-8C2C-24ACCF6D4223}" type="sibTrans" cxnId="{82C4D8FA-5276-4883-91DC-C4B0C6E6FBFD}">
      <dgm:prSet/>
      <dgm:spPr/>
      <dgm:t>
        <a:bodyPr/>
        <a:lstStyle/>
        <a:p>
          <a:endParaRPr lang="en-US"/>
        </a:p>
      </dgm:t>
    </dgm:pt>
    <dgm:pt modelId="{4E37AD0A-AA2C-4958-B1A6-E31DD807EAE9}">
      <dgm:prSet/>
      <dgm:spPr/>
      <dgm:t>
        <a:bodyPr/>
        <a:lstStyle/>
        <a:p>
          <a:r>
            <a:rPr lang="en-US"/>
            <a:t>Advocating for patients, with health professionals and families</a:t>
          </a:r>
        </a:p>
      </dgm:t>
    </dgm:pt>
    <dgm:pt modelId="{BE72906D-D1D9-4B02-9693-DE6C2F6F501C}" type="parTrans" cxnId="{3D43F54F-F29A-441B-BB26-3C339106B04B}">
      <dgm:prSet/>
      <dgm:spPr/>
      <dgm:t>
        <a:bodyPr/>
        <a:lstStyle/>
        <a:p>
          <a:endParaRPr lang="en-US"/>
        </a:p>
      </dgm:t>
    </dgm:pt>
    <dgm:pt modelId="{0B26F9F6-56FA-4042-9F0A-6C7D4AACC968}" type="sibTrans" cxnId="{3D43F54F-F29A-441B-BB26-3C339106B04B}">
      <dgm:prSet/>
      <dgm:spPr/>
      <dgm:t>
        <a:bodyPr/>
        <a:lstStyle/>
        <a:p>
          <a:endParaRPr lang="en-US"/>
        </a:p>
      </dgm:t>
    </dgm:pt>
    <dgm:pt modelId="{42D2F06D-E46B-48F5-BFA9-178DF6ED7B70}">
      <dgm:prSet/>
      <dgm:spPr/>
      <dgm:t>
        <a:bodyPr/>
        <a:lstStyle/>
        <a:p>
          <a:r>
            <a:rPr lang="en-US"/>
            <a:t>Interprofessional working with colleagues across the health and social care spectrum</a:t>
          </a:r>
        </a:p>
      </dgm:t>
    </dgm:pt>
    <dgm:pt modelId="{1F0EDA40-19A6-44F9-832F-BB71E4EF833D}" type="parTrans" cxnId="{A2FB8F4D-64CA-4BD4-B3D6-ECCDC35712CB}">
      <dgm:prSet/>
      <dgm:spPr/>
      <dgm:t>
        <a:bodyPr/>
        <a:lstStyle/>
        <a:p>
          <a:endParaRPr lang="en-US"/>
        </a:p>
      </dgm:t>
    </dgm:pt>
    <dgm:pt modelId="{6F64F31A-4540-4E2B-8EA0-E1EF430525E5}" type="sibTrans" cxnId="{A2FB8F4D-64CA-4BD4-B3D6-ECCDC35712CB}">
      <dgm:prSet/>
      <dgm:spPr/>
      <dgm:t>
        <a:bodyPr/>
        <a:lstStyle/>
        <a:p>
          <a:endParaRPr lang="en-US"/>
        </a:p>
      </dgm:t>
    </dgm:pt>
    <dgm:pt modelId="{35551AE2-1356-46A3-9DF1-C2CFCDB688D6}" type="pres">
      <dgm:prSet presAssocID="{B910FD9D-3B3C-45E7-A9E1-55F0C2E3375A}" presName="vert0" presStyleCnt="0">
        <dgm:presLayoutVars>
          <dgm:dir/>
          <dgm:animOne val="branch"/>
          <dgm:animLvl val="lvl"/>
        </dgm:presLayoutVars>
      </dgm:prSet>
      <dgm:spPr/>
    </dgm:pt>
    <dgm:pt modelId="{C3CD9109-2185-46F4-963E-03B3B3599965}" type="pres">
      <dgm:prSet presAssocID="{0B1AB852-67DE-475B-8804-7CAC75FF99DE}" presName="thickLine" presStyleLbl="alignNode1" presStyleIdx="0" presStyleCnt="3"/>
      <dgm:spPr/>
    </dgm:pt>
    <dgm:pt modelId="{1F69DD08-D201-4034-8E48-DC0D6B235E33}" type="pres">
      <dgm:prSet presAssocID="{0B1AB852-67DE-475B-8804-7CAC75FF99DE}" presName="horz1" presStyleCnt="0"/>
      <dgm:spPr/>
    </dgm:pt>
    <dgm:pt modelId="{95BB9209-AF18-4110-AE52-80145712AEDD}" type="pres">
      <dgm:prSet presAssocID="{0B1AB852-67DE-475B-8804-7CAC75FF99DE}" presName="tx1" presStyleLbl="revTx" presStyleIdx="0" presStyleCnt="3"/>
      <dgm:spPr/>
    </dgm:pt>
    <dgm:pt modelId="{7AC154BB-FC62-458F-9C0D-BB6606F1F423}" type="pres">
      <dgm:prSet presAssocID="{0B1AB852-67DE-475B-8804-7CAC75FF99DE}" presName="vert1" presStyleCnt="0"/>
      <dgm:spPr/>
    </dgm:pt>
    <dgm:pt modelId="{7F1CC803-042E-4125-BE09-289613A30D5E}" type="pres">
      <dgm:prSet presAssocID="{4E37AD0A-AA2C-4958-B1A6-E31DD807EAE9}" presName="thickLine" presStyleLbl="alignNode1" presStyleIdx="1" presStyleCnt="3"/>
      <dgm:spPr/>
    </dgm:pt>
    <dgm:pt modelId="{8DCC360C-C0DD-4BB5-B6B6-064E0496F02A}" type="pres">
      <dgm:prSet presAssocID="{4E37AD0A-AA2C-4958-B1A6-E31DD807EAE9}" presName="horz1" presStyleCnt="0"/>
      <dgm:spPr/>
    </dgm:pt>
    <dgm:pt modelId="{A57DD277-CD3C-4290-AEED-4460A892AD6E}" type="pres">
      <dgm:prSet presAssocID="{4E37AD0A-AA2C-4958-B1A6-E31DD807EAE9}" presName="tx1" presStyleLbl="revTx" presStyleIdx="1" presStyleCnt="3"/>
      <dgm:spPr/>
    </dgm:pt>
    <dgm:pt modelId="{A64B94CE-8DD4-494F-90A5-DEC245BA8B82}" type="pres">
      <dgm:prSet presAssocID="{4E37AD0A-AA2C-4958-B1A6-E31DD807EAE9}" presName="vert1" presStyleCnt="0"/>
      <dgm:spPr/>
    </dgm:pt>
    <dgm:pt modelId="{9402672B-407D-4123-B748-4B4B4F4F82D5}" type="pres">
      <dgm:prSet presAssocID="{42D2F06D-E46B-48F5-BFA9-178DF6ED7B70}" presName="thickLine" presStyleLbl="alignNode1" presStyleIdx="2" presStyleCnt="3"/>
      <dgm:spPr/>
    </dgm:pt>
    <dgm:pt modelId="{B03FA43B-6F1E-4EFF-9FE2-A0D5E1038D2A}" type="pres">
      <dgm:prSet presAssocID="{42D2F06D-E46B-48F5-BFA9-178DF6ED7B70}" presName="horz1" presStyleCnt="0"/>
      <dgm:spPr/>
    </dgm:pt>
    <dgm:pt modelId="{BB6FD5D8-BFF1-4E68-8034-3F7AFCCFDD61}" type="pres">
      <dgm:prSet presAssocID="{42D2F06D-E46B-48F5-BFA9-178DF6ED7B70}" presName="tx1" presStyleLbl="revTx" presStyleIdx="2" presStyleCnt="3"/>
      <dgm:spPr/>
    </dgm:pt>
    <dgm:pt modelId="{D33053B5-D754-4243-9157-685569365A6F}" type="pres">
      <dgm:prSet presAssocID="{42D2F06D-E46B-48F5-BFA9-178DF6ED7B70}" presName="vert1" presStyleCnt="0"/>
      <dgm:spPr/>
    </dgm:pt>
  </dgm:ptLst>
  <dgm:cxnLst>
    <dgm:cxn modelId="{9B660E13-670B-48E2-8CA1-7C94D7750203}" type="presOf" srcId="{42D2F06D-E46B-48F5-BFA9-178DF6ED7B70}" destId="{BB6FD5D8-BFF1-4E68-8034-3F7AFCCFDD61}" srcOrd="0" destOrd="0" presId="urn:microsoft.com/office/officeart/2008/layout/LinedList"/>
    <dgm:cxn modelId="{A2FB8F4D-64CA-4BD4-B3D6-ECCDC35712CB}" srcId="{B910FD9D-3B3C-45E7-A9E1-55F0C2E3375A}" destId="{42D2F06D-E46B-48F5-BFA9-178DF6ED7B70}" srcOrd="2" destOrd="0" parTransId="{1F0EDA40-19A6-44F9-832F-BB71E4EF833D}" sibTransId="{6F64F31A-4540-4E2B-8EA0-E1EF430525E5}"/>
    <dgm:cxn modelId="{3D43F54F-F29A-441B-BB26-3C339106B04B}" srcId="{B910FD9D-3B3C-45E7-A9E1-55F0C2E3375A}" destId="{4E37AD0A-AA2C-4958-B1A6-E31DD807EAE9}" srcOrd="1" destOrd="0" parTransId="{BE72906D-D1D9-4B02-9693-DE6C2F6F501C}" sibTransId="{0B26F9F6-56FA-4042-9F0A-6C7D4AACC968}"/>
    <dgm:cxn modelId="{EB6FD151-1D6C-415C-B40D-58F514724D7A}" type="presOf" srcId="{4E37AD0A-AA2C-4958-B1A6-E31DD807EAE9}" destId="{A57DD277-CD3C-4290-AEED-4460A892AD6E}" srcOrd="0" destOrd="0" presId="urn:microsoft.com/office/officeart/2008/layout/LinedList"/>
    <dgm:cxn modelId="{2651388B-7557-4964-956D-007F5063396C}" type="presOf" srcId="{B910FD9D-3B3C-45E7-A9E1-55F0C2E3375A}" destId="{35551AE2-1356-46A3-9DF1-C2CFCDB688D6}" srcOrd="0" destOrd="0" presId="urn:microsoft.com/office/officeart/2008/layout/LinedList"/>
    <dgm:cxn modelId="{622ED2F9-8BBC-4199-88D0-A5BA02326054}" type="presOf" srcId="{0B1AB852-67DE-475B-8804-7CAC75FF99DE}" destId="{95BB9209-AF18-4110-AE52-80145712AEDD}" srcOrd="0" destOrd="0" presId="urn:microsoft.com/office/officeart/2008/layout/LinedList"/>
    <dgm:cxn modelId="{82C4D8FA-5276-4883-91DC-C4B0C6E6FBFD}" srcId="{B910FD9D-3B3C-45E7-A9E1-55F0C2E3375A}" destId="{0B1AB852-67DE-475B-8804-7CAC75FF99DE}" srcOrd="0" destOrd="0" parTransId="{08CCDBEA-958F-4BFB-B829-B8B129802670}" sibTransId="{CC0B0841-0A2A-45A6-8C2C-24ACCF6D4223}"/>
    <dgm:cxn modelId="{3F7D9CD2-7310-41A9-A559-96BA0DAB4223}" type="presParOf" srcId="{35551AE2-1356-46A3-9DF1-C2CFCDB688D6}" destId="{C3CD9109-2185-46F4-963E-03B3B3599965}" srcOrd="0" destOrd="0" presId="urn:microsoft.com/office/officeart/2008/layout/LinedList"/>
    <dgm:cxn modelId="{3968CC08-8EE6-4863-9EC5-0BB728CAFD79}" type="presParOf" srcId="{35551AE2-1356-46A3-9DF1-C2CFCDB688D6}" destId="{1F69DD08-D201-4034-8E48-DC0D6B235E33}" srcOrd="1" destOrd="0" presId="urn:microsoft.com/office/officeart/2008/layout/LinedList"/>
    <dgm:cxn modelId="{C56371E2-6F9D-40AD-81CB-B102FCB74F10}" type="presParOf" srcId="{1F69DD08-D201-4034-8E48-DC0D6B235E33}" destId="{95BB9209-AF18-4110-AE52-80145712AEDD}" srcOrd="0" destOrd="0" presId="urn:microsoft.com/office/officeart/2008/layout/LinedList"/>
    <dgm:cxn modelId="{7850A785-C4E9-4FC6-9CD5-C7B55E43B1A7}" type="presParOf" srcId="{1F69DD08-D201-4034-8E48-DC0D6B235E33}" destId="{7AC154BB-FC62-458F-9C0D-BB6606F1F423}" srcOrd="1" destOrd="0" presId="urn:microsoft.com/office/officeart/2008/layout/LinedList"/>
    <dgm:cxn modelId="{B6B6C46E-BD51-41DA-BB6A-A7FEE5B26101}" type="presParOf" srcId="{35551AE2-1356-46A3-9DF1-C2CFCDB688D6}" destId="{7F1CC803-042E-4125-BE09-289613A30D5E}" srcOrd="2" destOrd="0" presId="urn:microsoft.com/office/officeart/2008/layout/LinedList"/>
    <dgm:cxn modelId="{6200386D-CCA2-487B-897F-F251711D75F7}" type="presParOf" srcId="{35551AE2-1356-46A3-9DF1-C2CFCDB688D6}" destId="{8DCC360C-C0DD-4BB5-B6B6-064E0496F02A}" srcOrd="3" destOrd="0" presId="urn:microsoft.com/office/officeart/2008/layout/LinedList"/>
    <dgm:cxn modelId="{AF8282AE-DD51-4C0D-9177-E64279136416}" type="presParOf" srcId="{8DCC360C-C0DD-4BB5-B6B6-064E0496F02A}" destId="{A57DD277-CD3C-4290-AEED-4460A892AD6E}" srcOrd="0" destOrd="0" presId="urn:microsoft.com/office/officeart/2008/layout/LinedList"/>
    <dgm:cxn modelId="{B1E023A0-8FAE-4131-A6D9-477F8DC7362F}" type="presParOf" srcId="{8DCC360C-C0DD-4BB5-B6B6-064E0496F02A}" destId="{A64B94CE-8DD4-494F-90A5-DEC245BA8B82}" srcOrd="1" destOrd="0" presId="urn:microsoft.com/office/officeart/2008/layout/LinedList"/>
    <dgm:cxn modelId="{7A04EFAD-93F8-4EFA-9501-9A5B322D81EF}" type="presParOf" srcId="{35551AE2-1356-46A3-9DF1-C2CFCDB688D6}" destId="{9402672B-407D-4123-B748-4B4B4F4F82D5}" srcOrd="4" destOrd="0" presId="urn:microsoft.com/office/officeart/2008/layout/LinedList"/>
    <dgm:cxn modelId="{D157E67A-6949-49EF-991B-22425DCC758C}" type="presParOf" srcId="{35551AE2-1356-46A3-9DF1-C2CFCDB688D6}" destId="{B03FA43B-6F1E-4EFF-9FE2-A0D5E1038D2A}" srcOrd="5" destOrd="0" presId="urn:microsoft.com/office/officeart/2008/layout/LinedList"/>
    <dgm:cxn modelId="{523E9E50-4394-40AC-BD1A-3453E73CD4DF}" type="presParOf" srcId="{B03FA43B-6F1E-4EFF-9FE2-A0D5E1038D2A}" destId="{BB6FD5D8-BFF1-4E68-8034-3F7AFCCFDD61}" srcOrd="0" destOrd="0" presId="urn:microsoft.com/office/officeart/2008/layout/LinedList"/>
    <dgm:cxn modelId="{2925965A-C7DC-449C-ACC9-06D40133FA9D}" type="presParOf" srcId="{B03FA43B-6F1E-4EFF-9FE2-A0D5E1038D2A}" destId="{D33053B5-D754-4243-9157-685569365A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037A2-680C-410E-A611-0047FE9EA2AF}"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11B8E188-C2F9-41B6-8A3E-BE548A06C17D}">
      <dgm:prSet/>
      <dgm:spPr/>
      <dgm:t>
        <a:bodyPr/>
        <a:lstStyle/>
        <a:p>
          <a:r>
            <a:rPr lang="en-GB"/>
            <a:t>Impact of neoliberal welfare policies on expectations of the social work role in hospitals</a:t>
          </a:r>
          <a:endParaRPr lang="en-US"/>
        </a:p>
      </dgm:t>
    </dgm:pt>
    <dgm:pt modelId="{0A4EA63D-0503-4584-8B9D-B8FDBEDAF9BB}" type="parTrans" cxnId="{A933CAE3-C84B-4704-8F20-C0914CBC3789}">
      <dgm:prSet/>
      <dgm:spPr/>
      <dgm:t>
        <a:bodyPr/>
        <a:lstStyle/>
        <a:p>
          <a:endParaRPr lang="en-US"/>
        </a:p>
      </dgm:t>
    </dgm:pt>
    <dgm:pt modelId="{EB48C7C3-E430-448E-847E-04E48309AAB1}" type="sibTrans" cxnId="{A933CAE3-C84B-4704-8F20-C0914CBC3789}">
      <dgm:prSet/>
      <dgm:spPr/>
      <dgm:t>
        <a:bodyPr/>
        <a:lstStyle/>
        <a:p>
          <a:endParaRPr lang="en-US"/>
        </a:p>
      </dgm:t>
    </dgm:pt>
    <dgm:pt modelId="{0FE522C5-0D86-45FD-B02C-BD18D9896E78}">
      <dgm:prSet/>
      <dgm:spPr/>
      <dgm:t>
        <a:bodyPr/>
        <a:lstStyle/>
        <a:p>
          <a:r>
            <a:rPr lang="en-GB"/>
            <a:t>Disparity between medical power and social work values</a:t>
          </a:r>
          <a:endParaRPr lang="en-US"/>
        </a:p>
      </dgm:t>
    </dgm:pt>
    <dgm:pt modelId="{F424CD97-31C5-49F5-BDB0-7AAEED06623C}" type="parTrans" cxnId="{0BC8668A-00FF-4724-A761-3B4E7680FF25}">
      <dgm:prSet/>
      <dgm:spPr/>
      <dgm:t>
        <a:bodyPr/>
        <a:lstStyle/>
        <a:p>
          <a:endParaRPr lang="en-US"/>
        </a:p>
      </dgm:t>
    </dgm:pt>
    <dgm:pt modelId="{33B05628-93C4-4CFA-ADE0-FD087B4ED07D}" type="sibTrans" cxnId="{0BC8668A-00FF-4724-A761-3B4E7680FF25}">
      <dgm:prSet/>
      <dgm:spPr/>
      <dgm:t>
        <a:bodyPr/>
        <a:lstStyle/>
        <a:p>
          <a:endParaRPr lang="en-US"/>
        </a:p>
      </dgm:t>
    </dgm:pt>
    <dgm:pt modelId="{4C1840DE-13BC-48EB-8455-41ADC9864154}">
      <dgm:prSet/>
      <dgm:spPr/>
      <dgm:t>
        <a:bodyPr/>
        <a:lstStyle/>
        <a:p>
          <a:r>
            <a:rPr lang="en-GB"/>
            <a:t>Challenges of responding to increasing demand for services as the ageing population grows</a:t>
          </a:r>
          <a:endParaRPr lang="en-US"/>
        </a:p>
      </dgm:t>
    </dgm:pt>
    <dgm:pt modelId="{80320179-D734-4AD0-9EB5-53F65934CFEF}" type="parTrans" cxnId="{78A07B34-9498-4736-B6B2-0CD8A18BEBE6}">
      <dgm:prSet/>
      <dgm:spPr/>
      <dgm:t>
        <a:bodyPr/>
        <a:lstStyle/>
        <a:p>
          <a:endParaRPr lang="en-US"/>
        </a:p>
      </dgm:t>
    </dgm:pt>
    <dgm:pt modelId="{4B657269-62B7-4AED-8CE0-6B29ABE1A8C5}" type="sibTrans" cxnId="{78A07B34-9498-4736-B6B2-0CD8A18BEBE6}">
      <dgm:prSet/>
      <dgm:spPr/>
      <dgm:t>
        <a:bodyPr/>
        <a:lstStyle/>
        <a:p>
          <a:endParaRPr lang="en-US"/>
        </a:p>
      </dgm:t>
    </dgm:pt>
    <dgm:pt modelId="{30601B89-179C-4394-9234-7AEB95C09AA8}" type="pres">
      <dgm:prSet presAssocID="{5DC037A2-680C-410E-A611-0047FE9EA2AF}" presName="vert0" presStyleCnt="0">
        <dgm:presLayoutVars>
          <dgm:dir/>
          <dgm:animOne val="branch"/>
          <dgm:animLvl val="lvl"/>
        </dgm:presLayoutVars>
      </dgm:prSet>
      <dgm:spPr/>
    </dgm:pt>
    <dgm:pt modelId="{25E79474-9EF4-477B-B354-AB9AB3215128}" type="pres">
      <dgm:prSet presAssocID="{11B8E188-C2F9-41B6-8A3E-BE548A06C17D}" presName="thickLine" presStyleLbl="alignNode1" presStyleIdx="0" presStyleCnt="3"/>
      <dgm:spPr/>
    </dgm:pt>
    <dgm:pt modelId="{920C4250-58F4-40F2-8636-8CFC6662470B}" type="pres">
      <dgm:prSet presAssocID="{11B8E188-C2F9-41B6-8A3E-BE548A06C17D}" presName="horz1" presStyleCnt="0"/>
      <dgm:spPr/>
    </dgm:pt>
    <dgm:pt modelId="{706B6B92-3D94-4270-BE34-EDEEC52A95EE}" type="pres">
      <dgm:prSet presAssocID="{11B8E188-C2F9-41B6-8A3E-BE548A06C17D}" presName="tx1" presStyleLbl="revTx" presStyleIdx="0" presStyleCnt="3"/>
      <dgm:spPr/>
    </dgm:pt>
    <dgm:pt modelId="{511FFE92-046E-48FE-A5EC-B4152F23C522}" type="pres">
      <dgm:prSet presAssocID="{11B8E188-C2F9-41B6-8A3E-BE548A06C17D}" presName="vert1" presStyleCnt="0"/>
      <dgm:spPr/>
    </dgm:pt>
    <dgm:pt modelId="{4EA8FDD2-4D46-4E4F-9DCF-05BD405E7FAA}" type="pres">
      <dgm:prSet presAssocID="{0FE522C5-0D86-45FD-B02C-BD18D9896E78}" presName="thickLine" presStyleLbl="alignNode1" presStyleIdx="1" presStyleCnt="3"/>
      <dgm:spPr/>
    </dgm:pt>
    <dgm:pt modelId="{DA35FC3F-E877-4E47-A878-F4DC123B9C8A}" type="pres">
      <dgm:prSet presAssocID="{0FE522C5-0D86-45FD-B02C-BD18D9896E78}" presName="horz1" presStyleCnt="0"/>
      <dgm:spPr/>
    </dgm:pt>
    <dgm:pt modelId="{C9E190A8-8947-45D4-A265-C5CF2F67F77D}" type="pres">
      <dgm:prSet presAssocID="{0FE522C5-0D86-45FD-B02C-BD18D9896E78}" presName="tx1" presStyleLbl="revTx" presStyleIdx="1" presStyleCnt="3"/>
      <dgm:spPr/>
    </dgm:pt>
    <dgm:pt modelId="{C2B77CD9-EB37-4267-A682-2B63D47FF2D8}" type="pres">
      <dgm:prSet presAssocID="{0FE522C5-0D86-45FD-B02C-BD18D9896E78}" presName="vert1" presStyleCnt="0"/>
      <dgm:spPr/>
    </dgm:pt>
    <dgm:pt modelId="{CF1A0FF7-6494-45A0-B6EB-BB7B7FE5C689}" type="pres">
      <dgm:prSet presAssocID="{4C1840DE-13BC-48EB-8455-41ADC9864154}" presName="thickLine" presStyleLbl="alignNode1" presStyleIdx="2" presStyleCnt="3"/>
      <dgm:spPr/>
    </dgm:pt>
    <dgm:pt modelId="{959EA1B1-0720-4E30-93C7-74CF21A53DFB}" type="pres">
      <dgm:prSet presAssocID="{4C1840DE-13BC-48EB-8455-41ADC9864154}" presName="horz1" presStyleCnt="0"/>
      <dgm:spPr/>
    </dgm:pt>
    <dgm:pt modelId="{3FE7BA9D-D8BA-47F5-A627-DF8D4F4944A4}" type="pres">
      <dgm:prSet presAssocID="{4C1840DE-13BC-48EB-8455-41ADC9864154}" presName="tx1" presStyleLbl="revTx" presStyleIdx="2" presStyleCnt="3"/>
      <dgm:spPr/>
    </dgm:pt>
    <dgm:pt modelId="{06BC9C4F-E5F6-4827-8EB2-48B0E7A47E7C}" type="pres">
      <dgm:prSet presAssocID="{4C1840DE-13BC-48EB-8455-41ADC9864154}" presName="vert1" presStyleCnt="0"/>
      <dgm:spPr/>
    </dgm:pt>
  </dgm:ptLst>
  <dgm:cxnLst>
    <dgm:cxn modelId="{CAA3F704-58A8-40C9-9161-2B367FC06A59}" type="presOf" srcId="{0FE522C5-0D86-45FD-B02C-BD18D9896E78}" destId="{C9E190A8-8947-45D4-A265-C5CF2F67F77D}" srcOrd="0" destOrd="0" presId="urn:microsoft.com/office/officeart/2008/layout/LinedList"/>
    <dgm:cxn modelId="{C2BCA80D-FD20-4C9C-A1AC-4A491AB8EDAE}" type="presOf" srcId="{11B8E188-C2F9-41B6-8A3E-BE548A06C17D}" destId="{706B6B92-3D94-4270-BE34-EDEEC52A95EE}" srcOrd="0" destOrd="0" presId="urn:microsoft.com/office/officeart/2008/layout/LinedList"/>
    <dgm:cxn modelId="{78A07B34-9498-4736-B6B2-0CD8A18BEBE6}" srcId="{5DC037A2-680C-410E-A611-0047FE9EA2AF}" destId="{4C1840DE-13BC-48EB-8455-41ADC9864154}" srcOrd="2" destOrd="0" parTransId="{80320179-D734-4AD0-9EB5-53F65934CFEF}" sibTransId="{4B657269-62B7-4AED-8CE0-6B29ABE1A8C5}"/>
    <dgm:cxn modelId="{F3589B65-9213-4EA7-9FD5-3B7893CECADD}" type="presOf" srcId="{4C1840DE-13BC-48EB-8455-41ADC9864154}" destId="{3FE7BA9D-D8BA-47F5-A627-DF8D4F4944A4}" srcOrd="0" destOrd="0" presId="urn:microsoft.com/office/officeart/2008/layout/LinedList"/>
    <dgm:cxn modelId="{0091796C-A72D-441F-91C0-1F8E9AB32394}" type="presOf" srcId="{5DC037A2-680C-410E-A611-0047FE9EA2AF}" destId="{30601B89-179C-4394-9234-7AEB95C09AA8}" srcOrd="0" destOrd="0" presId="urn:microsoft.com/office/officeart/2008/layout/LinedList"/>
    <dgm:cxn modelId="{0BC8668A-00FF-4724-A761-3B4E7680FF25}" srcId="{5DC037A2-680C-410E-A611-0047FE9EA2AF}" destId="{0FE522C5-0D86-45FD-B02C-BD18D9896E78}" srcOrd="1" destOrd="0" parTransId="{F424CD97-31C5-49F5-BDB0-7AAEED06623C}" sibTransId="{33B05628-93C4-4CFA-ADE0-FD087B4ED07D}"/>
    <dgm:cxn modelId="{A933CAE3-C84B-4704-8F20-C0914CBC3789}" srcId="{5DC037A2-680C-410E-A611-0047FE9EA2AF}" destId="{11B8E188-C2F9-41B6-8A3E-BE548A06C17D}" srcOrd="0" destOrd="0" parTransId="{0A4EA63D-0503-4584-8B9D-B8FDBEDAF9BB}" sibTransId="{EB48C7C3-E430-448E-847E-04E48309AAB1}"/>
    <dgm:cxn modelId="{18D3DE5D-6FF4-4E28-AB1B-EAE5F72A8CA8}" type="presParOf" srcId="{30601B89-179C-4394-9234-7AEB95C09AA8}" destId="{25E79474-9EF4-477B-B354-AB9AB3215128}" srcOrd="0" destOrd="0" presId="urn:microsoft.com/office/officeart/2008/layout/LinedList"/>
    <dgm:cxn modelId="{14B02D8B-B8EB-4ED4-9B5B-B65581B70F95}" type="presParOf" srcId="{30601B89-179C-4394-9234-7AEB95C09AA8}" destId="{920C4250-58F4-40F2-8636-8CFC6662470B}" srcOrd="1" destOrd="0" presId="urn:microsoft.com/office/officeart/2008/layout/LinedList"/>
    <dgm:cxn modelId="{4F321942-5802-44DA-B942-2F96BD574910}" type="presParOf" srcId="{920C4250-58F4-40F2-8636-8CFC6662470B}" destId="{706B6B92-3D94-4270-BE34-EDEEC52A95EE}" srcOrd="0" destOrd="0" presId="urn:microsoft.com/office/officeart/2008/layout/LinedList"/>
    <dgm:cxn modelId="{181D4A19-3698-4DBA-B0F6-4F144AE7BA18}" type="presParOf" srcId="{920C4250-58F4-40F2-8636-8CFC6662470B}" destId="{511FFE92-046E-48FE-A5EC-B4152F23C522}" srcOrd="1" destOrd="0" presId="urn:microsoft.com/office/officeart/2008/layout/LinedList"/>
    <dgm:cxn modelId="{D7D8050F-1407-4AA6-A398-F3932A506510}" type="presParOf" srcId="{30601B89-179C-4394-9234-7AEB95C09AA8}" destId="{4EA8FDD2-4D46-4E4F-9DCF-05BD405E7FAA}" srcOrd="2" destOrd="0" presId="urn:microsoft.com/office/officeart/2008/layout/LinedList"/>
    <dgm:cxn modelId="{3D7F4ECE-5CC8-4DBC-B528-8C9F1A1DC272}" type="presParOf" srcId="{30601B89-179C-4394-9234-7AEB95C09AA8}" destId="{DA35FC3F-E877-4E47-A878-F4DC123B9C8A}" srcOrd="3" destOrd="0" presId="urn:microsoft.com/office/officeart/2008/layout/LinedList"/>
    <dgm:cxn modelId="{A805485B-3F93-4A21-B799-C367F728029F}" type="presParOf" srcId="{DA35FC3F-E877-4E47-A878-F4DC123B9C8A}" destId="{C9E190A8-8947-45D4-A265-C5CF2F67F77D}" srcOrd="0" destOrd="0" presId="urn:microsoft.com/office/officeart/2008/layout/LinedList"/>
    <dgm:cxn modelId="{8D245B0C-65B6-4F2D-8FAB-5703B6AE57A2}" type="presParOf" srcId="{DA35FC3F-E877-4E47-A878-F4DC123B9C8A}" destId="{C2B77CD9-EB37-4267-A682-2B63D47FF2D8}" srcOrd="1" destOrd="0" presId="urn:microsoft.com/office/officeart/2008/layout/LinedList"/>
    <dgm:cxn modelId="{8A5B0603-D194-475F-AE8A-9EF6CA43EF05}" type="presParOf" srcId="{30601B89-179C-4394-9234-7AEB95C09AA8}" destId="{CF1A0FF7-6494-45A0-B6EB-BB7B7FE5C689}" srcOrd="4" destOrd="0" presId="urn:microsoft.com/office/officeart/2008/layout/LinedList"/>
    <dgm:cxn modelId="{C1D16264-4631-4AC4-82D5-AF0E7A42022E}" type="presParOf" srcId="{30601B89-179C-4394-9234-7AEB95C09AA8}" destId="{959EA1B1-0720-4E30-93C7-74CF21A53DFB}" srcOrd="5" destOrd="0" presId="urn:microsoft.com/office/officeart/2008/layout/LinedList"/>
    <dgm:cxn modelId="{7773DAE2-38B5-408F-B37F-496C2FEDD8D4}" type="presParOf" srcId="{959EA1B1-0720-4E30-93C7-74CF21A53DFB}" destId="{3FE7BA9D-D8BA-47F5-A627-DF8D4F4944A4}" srcOrd="0" destOrd="0" presId="urn:microsoft.com/office/officeart/2008/layout/LinedList"/>
    <dgm:cxn modelId="{D9E41306-D4CA-420A-9164-91ECEF50E88B}" type="presParOf" srcId="{959EA1B1-0720-4E30-93C7-74CF21A53DFB}" destId="{06BC9C4F-E5F6-4827-8EB2-48B0E7A47E7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9B5715-DE72-4565-817A-39755F44017F}"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F3571EF4-4F99-4488-BF47-1DA6CE8BA6E8}">
      <dgm:prSet/>
      <dgm:spPr/>
      <dgm:t>
        <a:bodyPr/>
        <a:lstStyle/>
        <a:p>
          <a:r>
            <a:rPr lang="en-US"/>
            <a:t>In the UK, review of social work with children and families recommends academics remain in or rejoin practice</a:t>
          </a:r>
        </a:p>
      </dgm:t>
    </dgm:pt>
    <dgm:pt modelId="{5B9E8B91-ADB3-4FFB-89B4-8088F12B21C7}" type="parTrans" cxnId="{467D9EDB-79B3-4EC9-8671-84566FFBB391}">
      <dgm:prSet/>
      <dgm:spPr/>
      <dgm:t>
        <a:bodyPr/>
        <a:lstStyle/>
        <a:p>
          <a:endParaRPr lang="en-US"/>
        </a:p>
      </dgm:t>
    </dgm:pt>
    <dgm:pt modelId="{D68273E2-140D-4B3D-BE3F-4D9BFFA7F230}" type="sibTrans" cxnId="{467D9EDB-79B3-4EC9-8671-84566FFBB391}">
      <dgm:prSet/>
      <dgm:spPr/>
      <dgm:t>
        <a:bodyPr/>
        <a:lstStyle/>
        <a:p>
          <a:endParaRPr lang="en-US"/>
        </a:p>
      </dgm:t>
    </dgm:pt>
    <dgm:pt modelId="{E745D2F2-BD02-43C8-BF96-8CFE29F39DB4}">
      <dgm:prSet/>
      <dgm:spPr/>
      <dgm:t>
        <a:bodyPr/>
        <a:lstStyle/>
        <a:p>
          <a:r>
            <a:rPr lang="en-US"/>
            <a:t>Various models exist for integrating research and practice</a:t>
          </a:r>
        </a:p>
      </dgm:t>
    </dgm:pt>
    <dgm:pt modelId="{A6B32961-2BE6-4215-B000-5F1CF9DED4DE}" type="parTrans" cxnId="{7232E3BD-23FC-469E-8DBE-9B3D29B1BA40}">
      <dgm:prSet/>
      <dgm:spPr/>
      <dgm:t>
        <a:bodyPr/>
        <a:lstStyle/>
        <a:p>
          <a:endParaRPr lang="en-US"/>
        </a:p>
      </dgm:t>
    </dgm:pt>
    <dgm:pt modelId="{2A8393E5-D7D4-419D-820B-00BD0BA90D9A}" type="sibTrans" cxnId="{7232E3BD-23FC-469E-8DBE-9B3D29B1BA40}">
      <dgm:prSet/>
      <dgm:spPr/>
      <dgm:t>
        <a:bodyPr/>
        <a:lstStyle/>
        <a:p>
          <a:endParaRPr lang="en-US"/>
        </a:p>
      </dgm:t>
    </dgm:pt>
    <dgm:pt modelId="{436EAD3A-119A-41A5-A6F0-EF0B96ED4B8B}">
      <dgm:prSet/>
      <dgm:spPr/>
      <dgm:t>
        <a:bodyPr/>
        <a:lstStyle/>
        <a:p>
          <a:r>
            <a:rPr lang="en-US"/>
            <a:t>In Australia, practitioners are expected to be research-active</a:t>
          </a:r>
        </a:p>
      </dgm:t>
    </dgm:pt>
    <dgm:pt modelId="{72754FAC-B8E4-4BDF-9AD3-140E8C5CA84B}" type="parTrans" cxnId="{C51F8704-CA7B-4581-8468-E10C75E5D9B3}">
      <dgm:prSet/>
      <dgm:spPr/>
      <dgm:t>
        <a:bodyPr/>
        <a:lstStyle/>
        <a:p>
          <a:endParaRPr lang="en-US"/>
        </a:p>
      </dgm:t>
    </dgm:pt>
    <dgm:pt modelId="{A416E050-4A8D-44CB-8063-FBE536D12FAD}" type="sibTrans" cxnId="{C51F8704-CA7B-4581-8468-E10C75E5D9B3}">
      <dgm:prSet/>
      <dgm:spPr/>
      <dgm:t>
        <a:bodyPr/>
        <a:lstStyle/>
        <a:p>
          <a:endParaRPr lang="en-US"/>
        </a:p>
      </dgm:t>
    </dgm:pt>
    <dgm:pt modelId="{51FCBB4F-629C-4725-BC8A-4C852317C425}" type="pres">
      <dgm:prSet presAssocID="{2D9B5715-DE72-4565-817A-39755F44017F}" presName="vert0" presStyleCnt="0">
        <dgm:presLayoutVars>
          <dgm:dir/>
          <dgm:animOne val="branch"/>
          <dgm:animLvl val="lvl"/>
        </dgm:presLayoutVars>
      </dgm:prSet>
      <dgm:spPr/>
    </dgm:pt>
    <dgm:pt modelId="{00A3EDC0-32A3-4641-AB21-B780EDCC667F}" type="pres">
      <dgm:prSet presAssocID="{F3571EF4-4F99-4488-BF47-1DA6CE8BA6E8}" presName="thickLine" presStyleLbl="alignNode1" presStyleIdx="0" presStyleCnt="3"/>
      <dgm:spPr/>
    </dgm:pt>
    <dgm:pt modelId="{53DA35B9-9F49-498D-B5AA-8B132FE4F558}" type="pres">
      <dgm:prSet presAssocID="{F3571EF4-4F99-4488-BF47-1DA6CE8BA6E8}" presName="horz1" presStyleCnt="0"/>
      <dgm:spPr/>
    </dgm:pt>
    <dgm:pt modelId="{04FEACBF-BD6D-49C4-8843-7737B557FA55}" type="pres">
      <dgm:prSet presAssocID="{F3571EF4-4F99-4488-BF47-1DA6CE8BA6E8}" presName="tx1" presStyleLbl="revTx" presStyleIdx="0" presStyleCnt="3"/>
      <dgm:spPr/>
    </dgm:pt>
    <dgm:pt modelId="{1E26B11F-6D96-4C84-91A0-4679309AA1AE}" type="pres">
      <dgm:prSet presAssocID="{F3571EF4-4F99-4488-BF47-1DA6CE8BA6E8}" presName="vert1" presStyleCnt="0"/>
      <dgm:spPr/>
    </dgm:pt>
    <dgm:pt modelId="{88F91D44-422A-4538-AD84-CFA08BDA26AC}" type="pres">
      <dgm:prSet presAssocID="{E745D2F2-BD02-43C8-BF96-8CFE29F39DB4}" presName="thickLine" presStyleLbl="alignNode1" presStyleIdx="1" presStyleCnt="3"/>
      <dgm:spPr/>
    </dgm:pt>
    <dgm:pt modelId="{E31AD5A3-DB15-44BB-99F8-06CB200AA3A3}" type="pres">
      <dgm:prSet presAssocID="{E745D2F2-BD02-43C8-BF96-8CFE29F39DB4}" presName="horz1" presStyleCnt="0"/>
      <dgm:spPr/>
    </dgm:pt>
    <dgm:pt modelId="{2804C355-2F69-4B36-9FE3-3C838474C79D}" type="pres">
      <dgm:prSet presAssocID="{E745D2F2-BD02-43C8-BF96-8CFE29F39DB4}" presName="tx1" presStyleLbl="revTx" presStyleIdx="1" presStyleCnt="3"/>
      <dgm:spPr/>
    </dgm:pt>
    <dgm:pt modelId="{2B98965E-D4CE-446B-8A6F-22C99C98D4BF}" type="pres">
      <dgm:prSet presAssocID="{E745D2F2-BD02-43C8-BF96-8CFE29F39DB4}" presName="vert1" presStyleCnt="0"/>
      <dgm:spPr/>
    </dgm:pt>
    <dgm:pt modelId="{FB455390-B0B4-4CF2-846A-95A6E7C6636A}" type="pres">
      <dgm:prSet presAssocID="{436EAD3A-119A-41A5-A6F0-EF0B96ED4B8B}" presName="thickLine" presStyleLbl="alignNode1" presStyleIdx="2" presStyleCnt="3"/>
      <dgm:spPr/>
    </dgm:pt>
    <dgm:pt modelId="{7E0A3CF2-0D45-4A08-8E77-24364F203F18}" type="pres">
      <dgm:prSet presAssocID="{436EAD3A-119A-41A5-A6F0-EF0B96ED4B8B}" presName="horz1" presStyleCnt="0"/>
      <dgm:spPr/>
    </dgm:pt>
    <dgm:pt modelId="{1A78D121-5E2F-4C15-9D3F-B97B151E90E3}" type="pres">
      <dgm:prSet presAssocID="{436EAD3A-119A-41A5-A6F0-EF0B96ED4B8B}" presName="tx1" presStyleLbl="revTx" presStyleIdx="2" presStyleCnt="3"/>
      <dgm:spPr/>
    </dgm:pt>
    <dgm:pt modelId="{0199AC3C-ED59-482D-BBA1-D21BFDE77D79}" type="pres">
      <dgm:prSet presAssocID="{436EAD3A-119A-41A5-A6F0-EF0B96ED4B8B}" presName="vert1" presStyleCnt="0"/>
      <dgm:spPr/>
    </dgm:pt>
  </dgm:ptLst>
  <dgm:cxnLst>
    <dgm:cxn modelId="{C51F8704-CA7B-4581-8468-E10C75E5D9B3}" srcId="{2D9B5715-DE72-4565-817A-39755F44017F}" destId="{436EAD3A-119A-41A5-A6F0-EF0B96ED4B8B}" srcOrd="2" destOrd="0" parTransId="{72754FAC-B8E4-4BDF-9AD3-140E8C5CA84B}" sibTransId="{A416E050-4A8D-44CB-8063-FBE536D12FAD}"/>
    <dgm:cxn modelId="{46631826-DE82-4EBA-8DBD-0E29C3F2B14D}" type="presOf" srcId="{E745D2F2-BD02-43C8-BF96-8CFE29F39DB4}" destId="{2804C355-2F69-4B36-9FE3-3C838474C79D}" srcOrd="0" destOrd="0" presId="urn:microsoft.com/office/officeart/2008/layout/LinedList"/>
    <dgm:cxn modelId="{C0FB0D64-186D-4CBE-B2B4-C3AF517EDCEE}" type="presOf" srcId="{2D9B5715-DE72-4565-817A-39755F44017F}" destId="{51FCBB4F-629C-4725-BC8A-4C852317C425}" srcOrd="0" destOrd="0" presId="urn:microsoft.com/office/officeart/2008/layout/LinedList"/>
    <dgm:cxn modelId="{06E7A074-DED4-468E-9E3F-391EB529755B}" type="presOf" srcId="{F3571EF4-4F99-4488-BF47-1DA6CE8BA6E8}" destId="{04FEACBF-BD6D-49C4-8843-7737B557FA55}" srcOrd="0" destOrd="0" presId="urn:microsoft.com/office/officeart/2008/layout/LinedList"/>
    <dgm:cxn modelId="{2126BA8B-19C6-4B3A-9A8C-056E9B36AC28}" type="presOf" srcId="{436EAD3A-119A-41A5-A6F0-EF0B96ED4B8B}" destId="{1A78D121-5E2F-4C15-9D3F-B97B151E90E3}" srcOrd="0" destOrd="0" presId="urn:microsoft.com/office/officeart/2008/layout/LinedList"/>
    <dgm:cxn modelId="{7232E3BD-23FC-469E-8DBE-9B3D29B1BA40}" srcId="{2D9B5715-DE72-4565-817A-39755F44017F}" destId="{E745D2F2-BD02-43C8-BF96-8CFE29F39DB4}" srcOrd="1" destOrd="0" parTransId="{A6B32961-2BE6-4215-B000-5F1CF9DED4DE}" sibTransId="{2A8393E5-D7D4-419D-820B-00BD0BA90D9A}"/>
    <dgm:cxn modelId="{467D9EDB-79B3-4EC9-8671-84566FFBB391}" srcId="{2D9B5715-DE72-4565-817A-39755F44017F}" destId="{F3571EF4-4F99-4488-BF47-1DA6CE8BA6E8}" srcOrd="0" destOrd="0" parTransId="{5B9E8B91-ADB3-4FFB-89B4-8088F12B21C7}" sibTransId="{D68273E2-140D-4B3D-BE3F-4D9BFFA7F230}"/>
    <dgm:cxn modelId="{9860B0D0-8D6C-4C3E-8155-93976A9074A5}" type="presParOf" srcId="{51FCBB4F-629C-4725-BC8A-4C852317C425}" destId="{00A3EDC0-32A3-4641-AB21-B780EDCC667F}" srcOrd="0" destOrd="0" presId="urn:microsoft.com/office/officeart/2008/layout/LinedList"/>
    <dgm:cxn modelId="{CED529D2-F198-44F9-9375-D2F63E7990EF}" type="presParOf" srcId="{51FCBB4F-629C-4725-BC8A-4C852317C425}" destId="{53DA35B9-9F49-498D-B5AA-8B132FE4F558}" srcOrd="1" destOrd="0" presId="urn:microsoft.com/office/officeart/2008/layout/LinedList"/>
    <dgm:cxn modelId="{C0F85ABE-6CB4-4482-A88E-E540BA9664A2}" type="presParOf" srcId="{53DA35B9-9F49-498D-B5AA-8B132FE4F558}" destId="{04FEACBF-BD6D-49C4-8843-7737B557FA55}" srcOrd="0" destOrd="0" presId="urn:microsoft.com/office/officeart/2008/layout/LinedList"/>
    <dgm:cxn modelId="{58893D40-8F46-465A-BA3D-A5E186049FD4}" type="presParOf" srcId="{53DA35B9-9F49-498D-B5AA-8B132FE4F558}" destId="{1E26B11F-6D96-4C84-91A0-4679309AA1AE}" srcOrd="1" destOrd="0" presId="urn:microsoft.com/office/officeart/2008/layout/LinedList"/>
    <dgm:cxn modelId="{8B0BE175-A040-465A-9FEB-AC4C892B4029}" type="presParOf" srcId="{51FCBB4F-629C-4725-BC8A-4C852317C425}" destId="{88F91D44-422A-4538-AD84-CFA08BDA26AC}" srcOrd="2" destOrd="0" presId="urn:microsoft.com/office/officeart/2008/layout/LinedList"/>
    <dgm:cxn modelId="{901D3686-7BED-43F0-B850-05ABB81A6CDA}" type="presParOf" srcId="{51FCBB4F-629C-4725-BC8A-4C852317C425}" destId="{E31AD5A3-DB15-44BB-99F8-06CB200AA3A3}" srcOrd="3" destOrd="0" presId="urn:microsoft.com/office/officeart/2008/layout/LinedList"/>
    <dgm:cxn modelId="{40A631E0-48A3-4287-B250-589FB32EABD9}" type="presParOf" srcId="{E31AD5A3-DB15-44BB-99F8-06CB200AA3A3}" destId="{2804C355-2F69-4B36-9FE3-3C838474C79D}" srcOrd="0" destOrd="0" presId="urn:microsoft.com/office/officeart/2008/layout/LinedList"/>
    <dgm:cxn modelId="{5881886E-5CF7-4421-AA64-A009ECFD1AB9}" type="presParOf" srcId="{E31AD5A3-DB15-44BB-99F8-06CB200AA3A3}" destId="{2B98965E-D4CE-446B-8A6F-22C99C98D4BF}" srcOrd="1" destOrd="0" presId="urn:microsoft.com/office/officeart/2008/layout/LinedList"/>
    <dgm:cxn modelId="{561A76E0-E7C9-4861-8399-D9DFEE7DF1B3}" type="presParOf" srcId="{51FCBB4F-629C-4725-BC8A-4C852317C425}" destId="{FB455390-B0B4-4CF2-846A-95A6E7C6636A}" srcOrd="4" destOrd="0" presId="urn:microsoft.com/office/officeart/2008/layout/LinedList"/>
    <dgm:cxn modelId="{B73DBBCA-CC93-49B6-955E-49C8E3D9BC3E}" type="presParOf" srcId="{51FCBB4F-629C-4725-BC8A-4C852317C425}" destId="{7E0A3CF2-0D45-4A08-8E77-24364F203F18}" srcOrd="5" destOrd="0" presId="urn:microsoft.com/office/officeart/2008/layout/LinedList"/>
    <dgm:cxn modelId="{F334F5DA-4AF2-458F-96F3-4F637E7F5F0D}" type="presParOf" srcId="{7E0A3CF2-0D45-4A08-8E77-24364F203F18}" destId="{1A78D121-5E2F-4C15-9D3F-B97B151E90E3}" srcOrd="0" destOrd="0" presId="urn:microsoft.com/office/officeart/2008/layout/LinedList"/>
    <dgm:cxn modelId="{FCF12F17-3526-4822-9B2E-BE6F91523597}" type="presParOf" srcId="{7E0A3CF2-0D45-4A08-8E77-24364F203F18}" destId="{0199AC3C-ED59-482D-BBA1-D21BFDE77D7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77E51F-A0A3-412C-90F5-E8BE727B3302}" type="doc">
      <dgm:prSet loTypeId="urn:microsoft.com/office/officeart/2008/layout/LinedList" loCatId="list" qsTypeId="urn:microsoft.com/office/officeart/2005/8/quickstyle/simple1" qsCatId="simple" csTypeId="urn:microsoft.com/office/officeart/2005/8/colors/accent0_3" csCatId="mainScheme"/>
      <dgm:spPr/>
      <dgm:t>
        <a:bodyPr/>
        <a:lstStyle/>
        <a:p>
          <a:endParaRPr lang="en-US"/>
        </a:p>
      </dgm:t>
    </dgm:pt>
    <dgm:pt modelId="{C5D9DFE7-56A9-4E05-B159-300D6CD99B6E}">
      <dgm:prSet/>
      <dgm:spPr/>
      <dgm:t>
        <a:bodyPr/>
        <a:lstStyle/>
        <a:p>
          <a:r>
            <a:rPr lang="en-GB"/>
            <a:t>Importance of discharge planning means that it will always take priority where it is part of the hospital social work role</a:t>
          </a:r>
          <a:endParaRPr lang="en-US"/>
        </a:p>
      </dgm:t>
    </dgm:pt>
    <dgm:pt modelId="{F0804D91-7519-47D0-AEF0-4C6C220D55E4}" type="parTrans" cxnId="{3C1AABAB-05DC-4330-A216-24F94B818C34}">
      <dgm:prSet/>
      <dgm:spPr/>
      <dgm:t>
        <a:bodyPr/>
        <a:lstStyle/>
        <a:p>
          <a:endParaRPr lang="en-US"/>
        </a:p>
      </dgm:t>
    </dgm:pt>
    <dgm:pt modelId="{134D2D0F-BA86-44C8-A245-C1D55818B028}" type="sibTrans" cxnId="{3C1AABAB-05DC-4330-A216-24F94B818C34}">
      <dgm:prSet/>
      <dgm:spPr/>
      <dgm:t>
        <a:bodyPr/>
        <a:lstStyle/>
        <a:p>
          <a:endParaRPr lang="en-US"/>
        </a:p>
      </dgm:t>
    </dgm:pt>
    <dgm:pt modelId="{CA4FD745-46D7-452F-892A-0B57577FBA31}">
      <dgm:prSet/>
      <dgm:spPr/>
      <dgm:t>
        <a:bodyPr/>
        <a:lstStyle/>
        <a:p>
          <a:r>
            <a:rPr lang="en-GB"/>
            <a:t>Social work emphasis on patient advocacy highly valuable in discharge planning</a:t>
          </a:r>
          <a:endParaRPr lang="en-US"/>
        </a:p>
      </dgm:t>
    </dgm:pt>
    <dgm:pt modelId="{6D0CFEA1-E045-4229-87B0-63C2F2A9B9D1}" type="parTrans" cxnId="{63B46F3C-C174-4FD8-872B-709785485D8C}">
      <dgm:prSet/>
      <dgm:spPr/>
      <dgm:t>
        <a:bodyPr/>
        <a:lstStyle/>
        <a:p>
          <a:endParaRPr lang="en-US"/>
        </a:p>
      </dgm:t>
    </dgm:pt>
    <dgm:pt modelId="{D9544421-7D29-49F3-81D0-2FC1FF0AED54}" type="sibTrans" cxnId="{63B46F3C-C174-4FD8-872B-709785485D8C}">
      <dgm:prSet/>
      <dgm:spPr/>
      <dgm:t>
        <a:bodyPr/>
        <a:lstStyle/>
        <a:p>
          <a:endParaRPr lang="en-US"/>
        </a:p>
      </dgm:t>
    </dgm:pt>
    <dgm:pt modelId="{6F4BACF3-2B26-423A-AB82-EE49E5D33BA3}">
      <dgm:prSet/>
      <dgm:spPr/>
      <dgm:t>
        <a:bodyPr/>
        <a:lstStyle/>
        <a:p>
          <a:r>
            <a:rPr lang="en-GB"/>
            <a:t>Social work has much to offer within hospitals – skills and knowledge to help people to adjust to, manage and live with health conditions</a:t>
          </a:r>
          <a:endParaRPr lang="en-US"/>
        </a:p>
      </dgm:t>
    </dgm:pt>
    <dgm:pt modelId="{4E9F1BE5-1C0A-437B-8DA2-2964BBFCED8D}" type="parTrans" cxnId="{1436A392-5310-4857-9013-7493394E2DD0}">
      <dgm:prSet/>
      <dgm:spPr/>
      <dgm:t>
        <a:bodyPr/>
        <a:lstStyle/>
        <a:p>
          <a:endParaRPr lang="en-US"/>
        </a:p>
      </dgm:t>
    </dgm:pt>
    <dgm:pt modelId="{42377AB5-413E-46C5-AF74-C19D6DCFA976}" type="sibTrans" cxnId="{1436A392-5310-4857-9013-7493394E2DD0}">
      <dgm:prSet/>
      <dgm:spPr/>
      <dgm:t>
        <a:bodyPr/>
        <a:lstStyle/>
        <a:p>
          <a:endParaRPr lang="en-US"/>
        </a:p>
      </dgm:t>
    </dgm:pt>
    <dgm:pt modelId="{5F2E61C6-BB6F-4272-AF9A-B3E60DEBF570}">
      <dgm:prSet/>
      <dgm:spPr/>
      <dgm:t>
        <a:bodyPr/>
        <a:lstStyle/>
        <a:p>
          <a:r>
            <a:rPr lang="en-GB"/>
            <a:t>Need for social workers in hospitals who do not have responsibility for discharge planning </a:t>
          </a:r>
          <a:endParaRPr lang="en-US"/>
        </a:p>
      </dgm:t>
    </dgm:pt>
    <dgm:pt modelId="{E0861883-1D2D-466C-ACD4-7F871F272E1F}" type="parTrans" cxnId="{1F62B803-05C4-4D3A-9B30-24770A551F36}">
      <dgm:prSet/>
      <dgm:spPr/>
      <dgm:t>
        <a:bodyPr/>
        <a:lstStyle/>
        <a:p>
          <a:endParaRPr lang="en-US"/>
        </a:p>
      </dgm:t>
    </dgm:pt>
    <dgm:pt modelId="{B5678D42-DD12-4FDA-AFF0-72EDB6728E6E}" type="sibTrans" cxnId="{1F62B803-05C4-4D3A-9B30-24770A551F36}">
      <dgm:prSet/>
      <dgm:spPr/>
      <dgm:t>
        <a:bodyPr/>
        <a:lstStyle/>
        <a:p>
          <a:endParaRPr lang="en-US"/>
        </a:p>
      </dgm:t>
    </dgm:pt>
    <dgm:pt modelId="{B18B4FE7-71F4-4233-811F-96C69AEB694F}" type="pres">
      <dgm:prSet presAssocID="{5177E51F-A0A3-412C-90F5-E8BE727B3302}" presName="vert0" presStyleCnt="0">
        <dgm:presLayoutVars>
          <dgm:dir/>
          <dgm:animOne val="branch"/>
          <dgm:animLvl val="lvl"/>
        </dgm:presLayoutVars>
      </dgm:prSet>
      <dgm:spPr/>
    </dgm:pt>
    <dgm:pt modelId="{B01D2015-FACA-41AC-B2FE-40C357546D70}" type="pres">
      <dgm:prSet presAssocID="{C5D9DFE7-56A9-4E05-B159-300D6CD99B6E}" presName="thickLine" presStyleLbl="alignNode1" presStyleIdx="0" presStyleCnt="4"/>
      <dgm:spPr/>
    </dgm:pt>
    <dgm:pt modelId="{515261FA-AD4F-4290-93D6-D7706F97C1C6}" type="pres">
      <dgm:prSet presAssocID="{C5D9DFE7-56A9-4E05-B159-300D6CD99B6E}" presName="horz1" presStyleCnt="0"/>
      <dgm:spPr/>
    </dgm:pt>
    <dgm:pt modelId="{F7E3881E-3644-44A8-98AA-288765F46628}" type="pres">
      <dgm:prSet presAssocID="{C5D9DFE7-56A9-4E05-B159-300D6CD99B6E}" presName="tx1" presStyleLbl="revTx" presStyleIdx="0" presStyleCnt="4"/>
      <dgm:spPr/>
    </dgm:pt>
    <dgm:pt modelId="{38B4C339-05BA-4CA5-9718-7EED467334B5}" type="pres">
      <dgm:prSet presAssocID="{C5D9DFE7-56A9-4E05-B159-300D6CD99B6E}" presName="vert1" presStyleCnt="0"/>
      <dgm:spPr/>
    </dgm:pt>
    <dgm:pt modelId="{58EEFB72-6E69-4B72-85BD-5A0A9347C9D5}" type="pres">
      <dgm:prSet presAssocID="{CA4FD745-46D7-452F-892A-0B57577FBA31}" presName="thickLine" presStyleLbl="alignNode1" presStyleIdx="1" presStyleCnt="4"/>
      <dgm:spPr/>
    </dgm:pt>
    <dgm:pt modelId="{08391268-88B4-4485-9AEC-3FE923D135A7}" type="pres">
      <dgm:prSet presAssocID="{CA4FD745-46D7-452F-892A-0B57577FBA31}" presName="horz1" presStyleCnt="0"/>
      <dgm:spPr/>
    </dgm:pt>
    <dgm:pt modelId="{CB6378D0-4F83-42D1-AC20-9D31AFF9D97E}" type="pres">
      <dgm:prSet presAssocID="{CA4FD745-46D7-452F-892A-0B57577FBA31}" presName="tx1" presStyleLbl="revTx" presStyleIdx="1" presStyleCnt="4"/>
      <dgm:spPr/>
    </dgm:pt>
    <dgm:pt modelId="{EE8DD624-E1D3-42BF-B73D-69F1E5890D9A}" type="pres">
      <dgm:prSet presAssocID="{CA4FD745-46D7-452F-892A-0B57577FBA31}" presName="vert1" presStyleCnt="0"/>
      <dgm:spPr/>
    </dgm:pt>
    <dgm:pt modelId="{5A2D587E-E7D3-48A3-9100-3364B8508451}" type="pres">
      <dgm:prSet presAssocID="{6F4BACF3-2B26-423A-AB82-EE49E5D33BA3}" presName="thickLine" presStyleLbl="alignNode1" presStyleIdx="2" presStyleCnt="4"/>
      <dgm:spPr/>
    </dgm:pt>
    <dgm:pt modelId="{078032A5-7B3F-4AC5-912D-733773F283CD}" type="pres">
      <dgm:prSet presAssocID="{6F4BACF3-2B26-423A-AB82-EE49E5D33BA3}" presName="horz1" presStyleCnt="0"/>
      <dgm:spPr/>
    </dgm:pt>
    <dgm:pt modelId="{95118D34-230E-4285-89C7-7C05EAC64ECA}" type="pres">
      <dgm:prSet presAssocID="{6F4BACF3-2B26-423A-AB82-EE49E5D33BA3}" presName="tx1" presStyleLbl="revTx" presStyleIdx="2" presStyleCnt="4"/>
      <dgm:spPr/>
    </dgm:pt>
    <dgm:pt modelId="{06D00C55-F94D-4188-B6BB-55371CA1A1A6}" type="pres">
      <dgm:prSet presAssocID="{6F4BACF3-2B26-423A-AB82-EE49E5D33BA3}" presName="vert1" presStyleCnt="0"/>
      <dgm:spPr/>
    </dgm:pt>
    <dgm:pt modelId="{8A281B29-3E36-4B79-9149-3E696087095F}" type="pres">
      <dgm:prSet presAssocID="{5F2E61C6-BB6F-4272-AF9A-B3E60DEBF570}" presName="thickLine" presStyleLbl="alignNode1" presStyleIdx="3" presStyleCnt="4"/>
      <dgm:spPr/>
    </dgm:pt>
    <dgm:pt modelId="{DD5F6AD2-1262-4F9A-ADB3-E1F2E9E2BCC3}" type="pres">
      <dgm:prSet presAssocID="{5F2E61C6-BB6F-4272-AF9A-B3E60DEBF570}" presName="horz1" presStyleCnt="0"/>
      <dgm:spPr/>
    </dgm:pt>
    <dgm:pt modelId="{9B80457D-04CC-4890-AFFE-9F5C9B22962A}" type="pres">
      <dgm:prSet presAssocID="{5F2E61C6-BB6F-4272-AF9A-B3E60DEBF570}" presName="tx1" presStyleLbl="revTx" presStyleIdx="3" presStyleCnt="4"/>
      <dgm:spPr/>
    </dgm:pt>
    <dgm:pt modelId="{E3B2FAE9-C086-4114-AD0D-ADE8F4D2AF69}" type="pres">
      <dgm:prSet presAssocID="{5F2E61C6-BB6F-4272-AF9A-B3E60DEBF570}" presName="vert1" presStyleCnt="0"/>
      <dgm:spPr/>
    </dgm:pt>
  </dgm:ptLst>
  <dgm:cxnLst>
    <dgm:cxn modelId="{1F62B803-05C4-4D3A-9B30-24770A551F36}" srcId="{5177E51F-A0A3-412C-90F5-E8BE727B3302}" destId="{5F2E61C6-BB6F-4272-AF9A-B3E60DEBF570}" srcOrd="3" destOrd="0" parTransId="{E0861883-1D2D-466C-ACD4-7F871F272E1F}" sibTransId="{B5678D42-DD12-4FDA-AFF0-72EDB6728E6E}"/>
    <dgm:cxn modelId="{0B0D7137-C322-4427-B716-5D9476283920}" type="presOf" srcId="{CA4FD745-46D7-452F-892A-0B57577FBA31}" destId="{CB6378D0-4F83-42D1-AC20-9D31AFF9D97E}" srcOrd="0" destOrd="0" presId="urn:microsoft.com/office/officeart/2008/layout/LinedList"/>
    <dgm:cxn modelId="{63B46F3C-C174-4FD8-872B-709785485D8C}" srcId="{5177E51F-A0A3-412C-90F5-E8BE727B3302}" destId="{CA4FD745-46D7-452F-892A-0B57577FBA31}" srcOrd="1" destOrd="0" parTransId="{6D0CFEA1-E045-4229-87B0-63C2F2A9B9D1}" sibTransId="{D9544421-7D29-49F3-81D0-2FC1FF0AED54}"/>
    <dgm:cxn modelId="{CB69274B-5651-4283-A30F-46C24925376C}" type="presOf" srcId="{5177E51F-A0A3-412C-90F5-E8BE727B3302}" destId="{B18B4FE7-71F4-4233-811F-96C69AEB694F}" srcOrd="0" destOrd="0" presId="urn:microsoft.com/office/officeart/2008/layout/LinedList"/>
    <dgm:cxn modelId="{41903B80-035F-4DF4-A396-1F029F2DCC9C}" type="presOf" srcId="{6F4BACF3-2B26-423A-AB82-EE49E5D33BA3}" destId="{95118D34-230E-4285-89C7-7C05EAC64ECA}" srcOrd="0" destOrd="0" presId="urn:microsoft.com/office/officeart/2008/layout/LinedList"/>
    <dgm:cxn modelId="{CFDFB384-20BC-4ED9-A68A-97778651D636}" type="presOf" srcId="{C5D9DFE7-56A9-4E05-B159-300D6CD99B6E}" destId="{F7E3881E-3644-44A8-98AA-288765F46628}" srcOrd="0" destOrd="0" presId="urn:microsoft.com/office/officeart/2008/layout/LinedList"/>
    <dgm:cxn modelId="{1436A392-5310-4857-9013-7493394E2DD0}" srcId="{5177E51F-A0A3-412C-90F5-E8BE727B3302}" destId="{6F4BACF3-2B26-423A-AB82-EE49E5D33BA3}" srcOrd="2" destOrd="0" parTransId="{4E9F1BE5-1C0A-437B-8DA2-2964BBFCED8D}" sibTransId="{42377AB5-413E-46C5-AF74-C19D6DCFA976}"/>
    <dgm:cxn modelId="{D7861FAB-BA9B-4DDB-A229-3302EDD788B2}" type="presOf" srcId="{5F2E61C6-BB6F-4272-AF9A-B3E60DEBF570}" destId="{9B80457D-04CC-4890-AFFE-9F5C9B22962A}" srcOrd="0" destOrd="0" presId="urn:microsoft.com/office/officeart/2008/layout/LinedList"/>
    <dgm:cxn modelId="{3C1AABAB-05DC-4330-A216-24F94B818C34}" srcId="{5177E51F-A0A3-412C-90F5-E8BE727B3302}" destId="{C5D9DFE7-56A9-4E05-B159-300D6CD99B6E}" srcOrd="0" destOrd="0" parTransId="{F0804D91-7519-47D0-AEF0-4C6C220D55E4}" sibTransId="{134D2D0F-BA86-44C8-A245-C1D55818B028}"/>
    <dgm:cxn modelId="{55FA9550-0059-4B0E-AD45-2DA6C75D443D}" type="presParOf" srcId="{B18B4FE7-71F4-4233-811F-96C69AEB694F}" destId="{B01D2015-FACA-41AC-B2FE-40C357546D70}" srcOrd="0" destOrd="0" presId="urn:microsoft.com/office/officeart/2008/layout/LinedList"/>
    <dgm:cxn modelId="{CCC03D49-78F8-468C-A953-1A4EFD365242}" type="presParOf" srcId="{B18B4FE7-71F4-4233-811F-96C69AEB694F}" destId="{515261FA-AD4F-4290-93D6-D7706F97C1C6}" srcOrd="1" destOrd="0" presId="urn:microsoft.com/office/officeart/2008/layout/LinedList"/>
    <dgm:cxn modelId="{CC2995F9-8CF6-4BD6-B129-438DC46FD6C7}" type="presParOf" srcId="{515261FA-AD4F-4290-93D6-D7706F97C1C6}" destId="{F7E3881E-3644-44A8-98AA-288765F46628}" srcOrd="0" destOrd="0" presId="urn:microsoft.com/office/officeart/2008/layout/LinedList"/>
    <dgm:cxn modelId="{83F2075A-5491-40F3-A94D-44F6896D56E3}" type="presParOf" srcId="{515261FA-AD4F-4290-93D6-D7706F97C1C6}" destId="{38B4C339-05BA-4CA5-9718-7EED467334B5}" srcOrd="1" destOrd="0" presId="urn:microsoft.com/office/officeart/2008/layout/LinedList"/>
    <dgm:cxn modelId="{5D0593DA-5DEC-4EC5-AA00-050786965F52}" type="presParOf" srcId="{B18B4FE7-71F4-4233-811F-96C69AEB694F}" destId="{58EEFB72-6E69-4B72-85BD-5A0A9347C9D5}" srcOrd="2" destOrd="0" presId="urn:microsoft.com/office/officeart/2008/layout/LinedList"/>
    <dgm:cxn modelId="{1C5E1AFE-98C8-40F1-8C81-933B68BA86B3}" type="presParOf" srcId="{B18B4FE7-71F4-4233-811F-96C69AEB694F}" destId="{08391268-88B4-4485-9AEC-3FE923D135A7}" srcOrd="3" destOrd="0" presId="urn:microsoft.com/office/officeart/2008/layout/LinedList"/>
    <dgm:cxn modelId="{3DF54A11-A9EF-4D72-B5FA-98396DDC8C89}" type="presParOf" srcId="{08391268-88B4-4485-9AEC-3FE923D135A7}" destId="{CB6378D0-4F83-42D1-AC20-9D31AFF9D97E}" srcOrd="0" destOrd="0" presId="urn:microsoft.com/office/officeart/2008/layout/LinedList"/>
    <dgm:cxn modelId="{8D795D8F-B5F0-4FAE-998A-7456D68A1DE9}" type="presParOf" srcId="{08391268-88B4-4485-9AEC-3FE923D135A7}" destId="{EE8DD624-E1D3-42BF-B73D-69F1E5890D9A}" srcOrd="1" destOrd="0" presId="urn:microsoft.com/office/officeart/2008/layout/LinedList"/>
    <dgm:cxn modelId="{6E559C74-076A-4918-9337-7980447B10AC}" type="presParOf" srcId="{B18B4FE7-71F4-4233-811F-96C69AEB694F}" destId="{5A2D587E-E7D3-48A3-9100-3364B8508451}" srcOrd="4" destOrd="0" presId="urn:microsoft.com/office/officeart/2008/layout/LinedList"/>
    <dgm:cxn modelId="{6E1182BC-0E0B-4385-A557-3596180A0B52}" type="presParOf" srcId="{B18B4FE7-71F4-4233-811F-96C69AEB694F}" destId="{078032A5-7B3F-4AC5-912D-733773F283CD}" srcOrd="5" destOrd="0" presId="urn:microsoft.com/office/officeart/2008/layout/LinedList"/>
    <dgm:cxn modelId="{C05C15CC-7FE1-4B73-AC6C-B55EE21B2B33}" type="presParOf" srcId="{078032A5-7B3F-4AC5-912D-733773F283CD}" destId="{95118D34-230E-4285-89C7-7C05EAC64ECA}" srcOrd="0" destOrd="0" presId="urn:microsoft.com/office/officeart/2008/layout/LinedList"/>
    <dgm:cxn modelId="{F55E91F5-A920-4CE7-B90F-46BBC0262487}" type="presParOf" srcId="{078032A5-7B3F-4AC5-912D-733773F283CD}" destId="{06D00C55-F94D-4188-B6BB-55371CA1A1A6}" srcOrd="1" destOrd="0" presId="urn:microsoft.com/office/officeart/2008/layout/LinedList"/>
    <dgm:cxn modelId="{AFF9A61A-E622-43BB-BD40-E5360D41879D}" type="presParOf" srcId="{B18B4FE7-71F4-4233-811F-96C69AEB694F}" destId="{8A281B29-3E36-4B79-9149-3E696087095F}" srcOrd="6" destOrd="0" presId="urn:microsoft.com/office/officeart/2008/layout/LinedList"/>
    <dgm:cxn modelId="{D007AB31-1ED3-47EC-BC48-82DE96BBA514}" type="presParOf" srcId="{B18B4FE7-71F4-4233-811F-96C69AEB694F}" destId="{DD5F6AD2-1262-4F9A-ADB3-E1F2E9E2BCC3}" srcOrd="7" destOrd="0" presId="urn:microsoft.com/office/officeart/2008/layout/LinedList"/>
    <dgm:cxn modelId="{78371E18-BBEC-450D-804E-11346C46C87E}" type="presParOf" srcId="{DD5F6AD2-1262-4F9A-ADB3-E1F2E9E2BCC3}" destId="{9B80457D-04CC-4890-AFFE-9F5C9B22962A}" srcOrd="0" destOrd="0" presId="urn:microsoft.com/office/officeart/2008/layout/LinedList"/>
    <dgm:cxn modelId="{34544C3C-88EF-46AE-93EF-63110C013B0D}" type="presParOf" srcId="{DD5F6AD2-1262-4F9A-ADB3-E1F2E9E2BCC3}" destId="{E3B2FAE9-C086-4114-AD0D-ADE8F4D2AF6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D9109-2185-46F4-963E-03B3B3599965}">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BB9209-AF18-4110-AE52-80145712AEDD}">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Supporting safe discharge from hospital</a:t>
          </a:r>
        </a:p>
      </dsp:txBody>
      <dsp:txXfrm>
        <a:off x="0" y="2703"/>
        <a:ext cx="6900512" cy="1843578"/>
      </dsp:txXfrm>
    </dsp:sp>
    <dsp:sp modelId="{7F1CC803-042E-4125-BE09-289613A30D5E}">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7DD277-CD3C-4290-AEED-4460A892AD6E}">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Advocating for patients, with health professionals and families</a:t>
          </a:r>
        </a:p>
      </dsp:txBody>
      <dsp:txXfrm>
        <a:off x="0" y="1846281"/>
        <a:ext cx="6900512" cy="1843578"/>
      </dsp:txXfrm>
    </dsp:sp>
    <dsp:sp modelId="{9402672B-407D-4123-B748-4B4B4F4F82D5}">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6FD5D8-BFF1-4E68-8034-3F7AFCCFDD61}">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Interprofessional working with colleagues across the health and social care spectrum</a:t>
          </a:r>
        </a:p>
      </dsp:txBody>
      <dsp:txXfrm>
        <a:off x="0" y="3689859"/>
        <a:ext cx="6900512" cy="1843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79474-9EF4-477B-B354-AB9AB3215128}">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B6B92-3D94-4270-BE34-EDEEC52A95EE}">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Impact of neoliberal welfare policies on expectations of the social work role in hospitals</a:t>
          </a:r>
          <a:endParaRPr lang="en-US" sz="3700" kern="1200"/>
        </a:p>
      </dsp:txBody>
      <dsp:txXfrm>
        <a:off x="0" y="2703"/>
        <a:ext cx="6900512" cy="1843578"/>
      </dsp:txXfrm>
    </dsp:sp>
    <dsp:sp modelId="{4EA8FDD2-4D46-4E4F-9DCF-05BD405E7FAA}">
      <dsp:nvSpPr>
        <dsp:cNvPr id="0" name=""/>
        <dsp:cNvSpPr/>
      </dsp:nvSpPr>
      <dsp:spPr>
        <a:xfrm>
          <a:off x="0" y="1846281"/>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E190A8-8947-45D4-A265-C5CF2F67F77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Disparity between medical power and social work values</a:t>
          </a:r>
          <a:endParaRPr lang="en-US" sz="3700" kern="1200"/>
        </a:p>
      </dsp:txBody>
      <dsp:txXfrm>
        <a:off x="0" y="1846281"/>
        <a:ext cx="6900512" cy="1843578"/>
      </dsp:txXfrm>
    </dsp:sp>
    <dsp:sp modelId="{CF1A0FF7-6494-45A0-B6EB-BB7B7FE5C689}">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E7BA9D-D8BA-47F5-A627-DF8D4F4944A4}">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Challenges of responding to increasing demand for services as the ageing population grows</a:t>
          </a:r>
          <a:endParaRPr lang="en-US" sz="3700" kern="1200"/>
        </a:p>
      </dsp:txBody>
      <dsp:txXfrm>
        <a:off x="0" y="3689859"/>
        <a:ext cx="6900512" cy="1843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3EDC0-32A3-4641-AB21-B780EDCC667F}">
      <dsp:nvSpPr>
        <dsp:cNvPr id="0" name=""/>
        <dsp:cNvSpPr/>
      </dsp:nvSpPr>
      <dsp:spPr>
        <a:xfrm>
          <a:off x="0" y="2703"/>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FEACBF-BD6D-49C4-8843-7737B557FA55}">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 the UK, review of social work with children and families recommends academics remain in or rejoin practice</a:t>
          </a:r>
        </a:p>
      </dsp:txBody>
      <dsp:txXfrm>
        <a:off x="0" y="2703"/>
        <a:ext cx="6900512" cy="1843578"/>
      </dsp:txXfrm>
    </dsp:sp>
    <dsp:sp modelId="{88F91D44-422A-4538-AD84-CFA08BDA26AC}">
      <dsp:nvSpPr>
        <dsp:cNvPr id="0" name=""/>
        <dsp:cNvSpPr/>
      </dsp:nvSpPr>
      <dsp:spPr>
        <a:xfrm>
          <a:off x="0" y="184628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04C355-2F69-4B36-9FE3-3C838474C79D}">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Various models exist for integrating research and practice</a:t>
          </a:r>
        </a:p>
      </dsp:txBody>
      <dsp:txXfrm>
        <a:off x="0" y="1846281"/>
        <a:ext cx="6900512" cy="1843578"/>
      </dsp:txXfrm>
    </dsp:sp>
    <dsp:sp modelId="{FB455390-B0B4-4CF2-846A-95A6E7C6636A}">
      <dsp:nvSpPr>
        <dsp:cNvPr id="0" name=""/>
        <dsp:cNvSpPr/>
      </dsp:nvSpPr>
      <dsp:spPr>
        <a:xfrm>
          <a:off x="0" y="3689859"/>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78D121-5E2F-4C15-9D3F-B97B151E90E3}">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kern="1200"/>
            <a:t>In Australia, practitioners are expected to be research-active</a:t>
          </a:r>
        </a:p>
      </dsp:txBody>
      <dsp:txXfrm>
        <a:off x="0" y="3689859"/>
        <a:ext cx="6900512" cy="1843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D2015-FACA-41AC-B2FE-40C357546D70}">
      <dsp:nvSpPr>
        <dsp:cNvPr id="0" name=""/>
        <dsp:cNvSpPr/>
      </dsp:nvSpPr>
      <dsp:spPr>
        <a:xfrm>
          <a:off x="0" y="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E3881E-3644-44A8-98AA-288765F46628}">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Importance of discharge planning means that it will always take priority where it is part of the hospital social work role</a:t>
          </a:r>
          <a:endParaRPr lang="en-US" sz="2700" kern="1200"/>
        </a:p>
      </dsp:txBody>
      <dsp:txXfrm>
        <a:off x="0" y="0"/>
        <a:ext cx="6900512" cy="1384035"/>
      </dsp:txXfrm>
    </dsp:sp>
    <dsp:sp modelId="{58EEFB72-6E69-4B72-85BD-5A0A9347C9D5}">
      <dsp:nvSpPr>
        <dsp:cNvPr id="0" name=""/>
        <dsp:cNvSpPr/>
      </dsp:nvSpPr>
      <dsp:spPr>
        <a:xfrm>
          <a:off x="0" y="138403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6378D0-4F83-42D1-AC20-9D31AFF9D97E}">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Social work emphasis on patient advocacy highly valuable in discharge planning</a:t>
          </a:r>
          <a:endParaRPr lang="en-US" sz="2700" kern="1200"/>
        </a:p>
      </dsp:txBody>
      <dsp:txXfrm>
        <a:off x="0" y="1384035"/>
        <a:ext cx="6900512" cy="1384035"/>
      </dsp:txXfrm>
    </dsp:sp>
    <dsp:sp modelId="{5A2D587E-E7D3-48A3-9100-3364B8508451}">
      <dsp:nvSpPr>
        <dsp:cNvPr id="0" name=""/>
        <dsp:cNvSpPr/>
      </dsp:nvSpPr>
      <dsp:spPr>
        <a:xfrm>
          <a:off x="0" y="2768070"/>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18D34-230E-4285-89C7-7C05EAC64ECA}">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Social work has much to offer within hospitals – skills and knowledge to help people to adjust to, manage and live with health conditions</a:t>
          </a:r>
          <a:endParaRPr lang="en-US" sz="2700" kern="1200"/>
        </a:p>
      </dsp:txBody>
      <dsp:txXfrm>
        <a:off x="0" y="2768070"/>
        <a:ext cx="6900512" cy="1384035"/>
      </dsp:txXfrm>
    </dsp:sp>
    <dsp:sp modelId="{8A281B29-3E36-4B79-9149-3E696087095F}">
      <dsp:nvSpPr>
        <dsp:cNvPr id="0" name=""/>
        <dsp:cNvSpPr/>
      </dsp:nvSpPr>
      <dsp:spPr>
        <a:xfrm>
          <a:off x="0" y="4152105"/>
          <a:ext cx="6900512"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80457D-04CC-4890-AFFE-9F5C9B22962A}">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GB" sz="2700" kern="1200"/>
            <a:t>Need for social workers in hospitals who do not have responsibility for discharge planning </a:t>
          </a:r>
          <a:endParaRPr lang="en-US" sz="2700" kern="1200"/>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A5156-911A-437C-AB14-A963FA22D3BD}" type="datetimeFigureOut">
              <a:rPr lang="en-GB" smtClean="0"/>
              <a:t>21/06/2022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18FC74-826D-4482-8C46-1E574A1B97ED}" type="slidenum">
              <a:rPr lang="en-GB" smtClean="0"/>
              <a:t>‹#›</a:t>
            </a:fld>
            <a:endParaRPr lang="en-GB"/>
          </a:p>
        </p:txBody>
      </p:sp>
    </p:spTree>
    <p:extLst>
      <p:ext uri="{BB962C8B-B14F-4D97-AF65-F5344CB8AC3E}">
        <p14:creationId xmlns:p14="http://schemas.microsoft.com/office/powerpoint/2010/main" val="3372115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Carrie; Common themes include the use of social work knowledge and values to promote patient’s human rights; the generally positive interaction between health and social care at the level of the professional; and the difficulties in negotiating the gaps between health and social care at the level of the organisation</a:t>
            </a:r>
            <a:endParaRPr lang="en-US" dirty="0"/>
          </a:p>
          <a:p>
            <a:r>
              <a:rPr lang="en-GB" dirty="0"/>
              <a:t>Differences include funding structures, challenges (in Australia) around First Nations peoples and remote rural areas</a:t>
            </a:r>
          </a:p>
          <a:p>
            <a:r>
              <a:rPr lang="en-US" dirty="0"/>
              <a:t>1929 – ‘medical social work’ inaugurated at Melbourne Hospital, Australia by Agnes McIntyre, formerly almoner in London, UK (Wilmott, 1995)</a:t>
            </a:r>
            <a:endParaRPr lang="en-GB" dirty="0"/>
          </a:p>
          <a:p>
            <a:r>
              <a:rPr lang="en-GB" dirty="0"/>
              <a:t>Assumptions about English-speaking world, and conceptions of the welfare state</a:t>
            </a:r>
          </a:p>
        </p:txBody>
      </p:sp>
      <p:sp>
        <p:nvSpPr>
          <p:cNvPr id="4" name="Slide Number Placeholder 3"/>
          <p:cNvSpPr>
            <a:spLocks noGrp="1"/>
          </p:cNvSpPr>
          <p:nvPr>
            <p:ph type="sldNum" sz="quarter" idx="5"/>
          </p:nvPr>
        </p:nvSpPr>
        <p:spPr/>
        <p:txBody>
          <a:bodyPr/>
          <a:lstStyle/>
          <a:p>
            <a:fld id="{0918FC74-826D-4482-8C46-1E574A1B97ED}" type="slidenum">
              <a:rPr lang="en-GB" smtClean="0"/>
              <a:t>2</a:t>
            </a:fld>
            <a:endParaRPr lang="en-GB"/>
          </a:p>
        </p:txBody>
      </p:sp>
    </p:spTree>
    <p:extLst>
      <p:ext uri="{BB962C8B-B14F-4D97-AF65-F5344CB8AC3E}">
        <p14:creationId xmlns:p14="http://schemas.microsoft.com/office/powerpoint/2010/main" val="2587417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Dan: Brief explanation of how the group was formed and who is involved</a:t>
            </a:r>
            <a:endParaRPr lang="en-GB" dirty="0"/>
          </a:p>
        </p:txBody>
      </p:sp>
      <p:sp>
        <p:nvSpPr>
          <p:cNvPr id="4" name="Slide Number Placeholder 3"/>
          <p:cNvSpPr>
            <a:spLocks noGrp="1"/>
          </p:cNvSpPr>
          <p:nvPr>
            <p:ph type="sldNum" sz="quarter" idx="5"/>
          </p:nvPr>
        </p:nvSpPr>
        <p:spPr/>
        <p:txBody>
          <a:bodyPr/>
          <a:lstStyle/>
          <a:p>
            <a:fld id="{0918FC74-826D-4482-8C46-1E574A1B97ED}" type="slidenum">
              <a:rPr lang="en-GB" smtClean="0"/>
              <a:t>3</a:t>
            </a:fld>
            <a:endParaRPr lang="en-GB"/>
          </a:p>
        </p:txBody>
      </p:sp>
    </p:spTree>
    <p:extLst>
      <p:ext uri="{BB962C8B-B14F-4D97-AF65-F5344CB8AC3E}">
        <p14:creationId xmlns:p14="http://schemas.microsoft.com/office/powerpoint/2010/main" val="188968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rial" panose="020B0604020202020204" pitchFamily="34" charset="0"/>
                <a:ea typeface="Calibri" panose="020F0502020204030204" pitchFamily="34" charset="0"/>
              </a:rPr>
              <a:t>(Dan to elaborate on his work and Hannah’s work)</a:t>
            </a:r>
          </a:p>
          <a:p>
            <a:endParaRPr lang="en-GB" dirty="0"/>
          </a:p>
        </p:txBody>
      </p:sp>
      <p:sp>
        <p:nvSpPr>
          <p:cNvPr id="4" name="Slide Number Placeholder 3"/>
          <p:cNvSpPr>
            <a:spLocks noGrp="1"/>
          </p:cNvSpPr>
          <p:nvPr>
            <p:ph type="sldNum" sz="quarter" idx="5"/>
          </p:nvPr>
        </p:nvSpPr>
        <p:spPr/>
        <p:txBody>
          <a:bodyPr/>
          <a:lstStyle/>
          <a:p>
            <a:fld id="{0918FC74-826D-4482-8C46-1E574A1B97ED}" type="slidenum">
              <a:rPr lang="en-GB" smtClean="0"/>
              <a:t>4</a:t>
            </a:fld>
            <a:endParaRPr lang="en-GB"/>
          </a:p>
        </p:txBody>
      </p:sp>
    </p:spTree>
    <p:extLst>
      <p:ext uri="{BB962C8B-B14F-4D97-AF65-F5344CB8AC3E}">
        <p14:creationId xmlns:p14="http://schemas.microsoft.com/office/powerpoint/2010/main" val="2676197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 UK – Care Act and Mental Capacity Act vs Australia – much more local provision and guidance</a:t>
            </a:r>
            <a:endParaRPr lang="en-GB" dirty="0"/>
          </a:p>
        </p:txBody>
      </p:sp>
      <p:sp>
        <p:nvSpPr>
          <p:cNvPr id="4" name="Slide Number Placeholder 3"/>
          <p:cNvSpPr>
            <a:spLocks noGrp="1"/>
          </p:cNvSpPr>
          <p:nvPr>
            <p:ph type="sldNum" sz="quarter" idx="5"/>
          </p:nvPr>
        </p:nvSpPr>
        <p:spPr/>
        <p:txBody>
          <a:bodyPr/>
          <a:lstStyle/>
          <a:p>
            <a:fld id="{0918FC74-826D-4482-8C46-1E574A1B97ED}" type="slidenum">
              <a:rPr lang="en-GB" smtClean="0"/>
              <a:t>7</a:t>
            </a:fld>
            <a:endParaRPr lang="en-GB"/>
          </a:p>
        </p:txBody>
      </p:sp>
    </p:spTree>
    <p:extLst>
      <p:ext uri="{BB962C8B-B14F-4D97-AF65-F5344CB8AC3E}">
        <p14:creationId xmlns:p14="http://schemas.microsoft.com/office/powerpoint/2010/main" val="37478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Carrie: Involvement in ‘practitioner-lecturer’ piolet and facilitated practice-based research project</a:t>
            </a:r>
          </a:p>
        </p:txBody>
      </p:sp>
      <p:sp>
        <p:nvSpPr>
          <p:cNvPr id="4" name="Slide Number Placeholder 3"/>
          <p:cNvSpPr>
            <a:spLocks noGrp="1"/>
          </p:cNvSpPr>
          <p:nvPr>
            <p:ph type="sldNum" sz="quarter" idx="5"/>
          </p:nvPr>
        </p:nvSpPr>
        <p:spPr/>
        <p:txBody>
          <a:bodyPr/>
          <a:lstStyle/>
          <a:p>
            <a:fld id="{0918FC74-826D-4482-8C46-1E574A1B97ED}" type="slidenum">
              <a:rPr lang="en-GB" smtClean="0"/>
              <a:t>8</a:t>
            </a:fld>
            <a:endParaRPr lang="en-GB"/>
          </a:p>
        </p:txBody>
      </p:sp>
    </p:spTree>
    <p:extLst>
      <p:ext uri="{BB962C8B-B14F-4D97-AF65-F5344CB8AC3E}">
        <p14:creationId xmlns:p14="http://schemas.microsoft.com/office/powerpoint/2010/main" val="2888628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Dan: Messages from Australia and future directions</a:t>
            </a:r>
            <a:endParaRPr lang="en-GB" dirty="0"/>
          </a:p>
        </p:txBody>
      </p:sp>
      <p:sp>
        <p:nvSpPr>
          <p:cNvPr id="4" name="Slide Number Placeholder 3"/>
          <p:cNvSpPr>
            <a:spLocks noGrp="1"/>
          </p:cNvSpPr>
          <p:nvPr>
            <p:ph type="sldNum" sz="quarter" idx="5"/>
          </p:nvPr>
        </p:nvSpPr>
        <p:spPr/>
        <p:txBody>
          <a:bodyPr/>
          <a:lstStyle/>
          <a:p>
            <a:fld id="{0918FC74-826D-4482-8C46-1E574A1B97ED}" type="slidenum">
              <a:rPr lang="en-GB" smtClean="0"/>
              <a:t>9</a:t>
            </a:fld>
            <a:endParaRPr lang="en-GB"/>
          </a:p>
        </p:txBody>
      </p:sp>
    </p:spTree>
    <p:extLst>
      <p:ext uri="{BB962C8B-B14F-4D97-AF65-F5344CB8AC3E}">
        <p14:creationId xmlns:p14="http://schemas.microsoft.com/office/powerpoint/2010/main" val="2318058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8D2C8-31AD-3F0B-D5EF-605CCB257C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3445E4B-5106-D694-B872-5293F0D65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87E984-FF72-057D-1AC5-FCB305638B94}"/>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5" name="Footer Placeholder 4">
            <a:extLst>
              <a:ext uri="{FF2B5EF4-FFF2-40B4-BE49-F238E27FC236}">
                <a16:creationId xmlns:a16="http://schemas.microsoft.com/office/drawing/2014/main" id="{688CB085-03B8-3652-8C72-0303C42ACF0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B06AE7-C9A0-43F9-0194-09B041D16BC6}"/>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1110946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495EB-CAC2-531C-4F69-549C1EC5A4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6D0988A-8E18-0E1C-0962-A86B1AE02A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CA4F5-D46E-BEAD-F905-4E835DEB3060}"/>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5" name="Footer Placeholder 4">
            <a:extLst>
              <a:ext uri="{FF2B5EF4-FFF2-40B4-BE49-F238E27FC236}">
                <a16:creationId xmlns:a16="http://schemas.microsoft.com/office/drawing/2014/main" id="{BC2A97C4-3016-C45B-3B81-E1F0A64D33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01D19D-9451-23D2-1542-9CD7AD9BD893}"/>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266583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EB6631-0139-91B6-4E73-98D384DDAED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53B5174-6178-566E-6165-DF22C08621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68ED08-6807-23A1-5D52-F51DEC15B725}"/>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5" name="Footer Placeholder 4">
            <a:extLst>
              <a:ext uri="{FF2B5EF4-FFF2-40B4-BE49-F238E27FC236}">
                <a16:creationId xmlns:a16="http://schemas.microsoft.com/office/drawing/2014/main" id="{8F21483B-79C0-FAF8-73F3-FF7F7F2A94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66204D-CE88-31AC-9B5F-B8E46B8D1EA8}"/>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265732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C6DA-1836-4FF7-0E44-07703C70A98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F8FC3D9-F179-ED73-5A5B-C040EB2908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9ECD3D-9A02-32CB-04BA-27C04C7E4898}"/>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5" name="Footer Placeholder 4">
            <a:extLst>
              <a:ext uri="{FF2B5EF4-FFF2-40B4-BE49-F238E27FC236}">
                <a16:creationId xmlns:a16="http://schemas.microsoft.com/office/drawing/2014/main" id="{6F207DFA-4AB8-7FF7-86CC-8382764DA98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4F13875-DF40-BC65-1655-48D3FC89FC9F}"/>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1646152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8B7FF-1EF3-7CEE-5EBE-86BFE29CF6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3988B63-E622-AAAE-089E-9DBBD80BD6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08366-7742-9CF0-13C6-1DDF6D02087A}"/>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5" name="Footer Placeholder 4">
            <a:extLst>
              <a:ext uri="{FF2B5EF4-FFF2-40B4-BE49-F238E27FC236}">
                <a16:creationId xmlns:a16="http://schemas.microsoft.com/office/drawing/2014/main" id="{6EA97C21-F95B-D85C-5519-E57AA6CC6C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76550F-C800-D006-F8AA-4BF89E108765}"/>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1727179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E9675-4235-950A-F302-17B4220CF5E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FD6B27-CCF9-4E21-152C-B648446145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3A9A2-00C1-C2DB-9BAC-E885875780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175C93-7D73-D6FA-98CE-77DD6B2DC565}"/>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6" name="Footer Placeholder 5">
            <a:extLst>
              <a:ext uri="{FF2B5EF4-FFF2-40B4-BE49-F238E27FC236}">
                <a16:creationId xmlns:a16="http://schemas.microsoft.com/office/drawing/2014/main" id="{70CE809E-3337-A142-ADBD-7905C6111C9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06C8C95-C5AE-F225-F209-341167D3D606}"/>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172449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929CB-EB7F-8301-F8B6-48D0F506D1D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B6FBB46-FB4B-EE67-71EB-095D534B21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B427FC-ED93-C1CE-01D8-AFF8E1BE69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95E7D2-FEC0-CA40-9B70-B8317B2A3B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A85C0F-18D0-71DA-A089-07F0B95465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BC23F9-A321-2F96-18FA-8BFBFCFEDB18}"/>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8" name="Footer Placeholder 7">
            <a:extLst>
              <a:ext uri="{FF2B5EF4-FFF2-40B4-BE49-F238E27FC236}">
                <a16:creationId xmlns:a16="http://schemas.microsoft.com/office/drawing/2014/main" id="{C2F95C51-DDE8-ABE1-8A93-A151AFCD2C6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7AA8013-329C-7EC9-EC97-775CCA1CE31C}"/>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602426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1FF25-FF49-CF27-2177-E0B272CD7EE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6EF16F9-C30F-6CB8-BEC9-DE37C045A5DE}"/>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4" name="Footer Placeholder 3">
            <a:extLst>
              <a:ext uri="{FF2B5EF4-FFF2-40B4-BE49-F238E27FC236}">
                <a16:creationId xmlns:a16="http://schemas.microsoft.com/office/drawing/2014/main" id="{079A199A-EB46-362B-DEB6-2F8789C59EC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F9F75D-BE7A-6A43-3197-FC9E59250747}"/>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2179045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9E2022-A3FB-52CB-CC4D-779AC9B0FBF6}"/>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3" name="Footer Placeholder 2">
            <a:extLst>
              <a:ext uri="{FF2B5EF4-FFF2-40B4-BE49-F238E27FC236}">
                <a16:creationId xmlns:a16="http://schemas.microsoft.com/office/drawing/2014/main" id="{788AD493-E634-7CB9-45F3-6D36063A84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E6B89C-3299-01B1-50C1-9DCA451B7F61}"/>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251647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38074-AA41-8D09-14CF-18E85E53D8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31C500-C887-E664-E741-B58791FBC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70130-D1CB-91CC-0130-7FF7ED87AD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CE6C2-B209-C62A-68A6-A9B16562DAFD}"/>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6" name="Footer Placeholder 5">
            <a:extLst>
              <a:ext uri="{FF2B5EF4-FFF2-40B4-BE49-F238E27FC236}">
                <a16:creationId xmlns:a16="http://schemas.microsoft.com/office/drawing/2014/main" id="{02FEEFB5-9EE3-1485-4C5B-84651EA8934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6F3742-A79C-F983-B626-6BA22C1E1B4D}"/>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297347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81A2C-1958-BBFE-C819-D73FB5FA3B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DA6492-6B40-21AA-2FD0-44C3D1CBFF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84CC2F-E12F-267F-6E7D-877ED5A77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3F7504-C931-3BCF-E929-513DEEC21AC8}"/>
              </a:ext>
            </a:extLst>
          </p:cNvPr>
          <p:cNvSpPr>
            <a:spLocks noGrp="1"/>
          </p:cNvSpPr>
          <p:nvPr>
            <p:ph type="dt" sz="half" idx="10"/>
          </p:nvPr>
        </p:nvSpPr>
        <p:spPr/>
        <p:txBody>
          <a:bodyPr/>
          <a:lstStyle/>
          <a:p>
            <a:fld id="{9A5686DF-5C7D-4AB3-A535-D60B24A0888D}" type="datetimeFigureOut">
              <a:rPr lang="en-GB" smtClean="0"/>
              <a:t>21/06/2022</a:t>
            </a:fld>
            <a:endParaRPr lang="en-GB"/>
          </a:p>
        </p:txBody>
      </p:sp>
      <p:sp>
        <p:nvSpPr>
          <p:cNvPr id="6" name="Footer Placeholder 5">
            <a:extLst>
              <a:ext uri="{FF2B5EF4-FFF2-40B4-BE49-F238E27FC236}">
                <a16:creationId xmlns:a16="http://schemas.microsoft.com/office/drawing/2014/main" id="{E731E67A-A8DD-FC59-9A74-E118CB46943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ADDD5-BA41-A985-5F15-F52F701CE4AE}"/>
              </a:ext>
            </a:extLst>
          </p:cNvPr>
          <p:cNvSpPr>
            <a:spLocks noGrp="1"/>
          </p:cNvSpPr>
          <p:nvPr>
            <p:ph type="sldNum" sz="quarter" idx="12"/>
          </p:nvPr>
        </p:nvSpPr>
        <p:spPr/>
        <p:txBody>
          <a:bodyPr/>
          <a:lstStyle/>
          <a:p>
            <a:fld id="{A30663E4-BDF9-424D-B561-ADECDAA46B68}" type="slidenum">
              <a:rPr lang="en-GB" smtClean="0"/>
              <a:t>‹#›</a:t>
            </a:fld>
            <a:endParaRPr lang="en-GB"/>
          </a:p>
        </p:txBody>
      </p:sp>
    </p:spTree>
    <p:extLst>
      <p:ext uri="{BB962C8B-B14F-4D97-AF65-F5344CB8AC3E}">
        <p14:creationId xmlns:p14="http://schemas.microsoft.com/office/powerpoint/2010/main" val="263773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41B947-F267-93AE-05FF-B4A2BA1455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CDEC94-4947-2130-B9E6-82A16BF5E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77FD69-90E3-4600-0401-7CD57D76A8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686DF-5C7D-4AB3-A535-D60B24A0888D}" type="datetimeFigureOut">
              <a:rPr lang="en-GB" smtClean="0"/>
              <a:t>21/06/2022</a:t>
            </a:fld>
            <a:endParaRPr lang="en-GB"/>
          </a:p>
        </p:txBody>
      </p:sp>
      <p:sp>
        <p:nvSpPr>
          <p:cNvPr id="5" name="Footer Placeholder 4">
            <a:extLst>
              <a:ext uri="{FF2B5EF4-FFF2-40B4-BE49-F238E27FC236}">
                <a16:creationId xmlns:a16="http://schemas.microsoft.com/office/drawing/2014/main" id="{017E7B79-D7BE-2858-0093-4F21F2D712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33E5D6-B5EE-BD3D-D1B5-4ADC5DC18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663E4-BDF9-424D-B561-ADECDAA46B68}" type="slidenum">
              <a:rPr lang="en-GB" smtClean="0"/>
              <a:t>‹#›</a:t>
            </a:fld>
            <a:endParaRPr lang="en-GB"/>
          </a:p>
        </p:txBody>
      </p:sp>
    </p:spTree>
    <p:extLst>
      <p:ext uri="{BB962C8B-B14F-4D97-AF65-F5344CB8AC3E}">
        <p14:creationId xmlns:p14="http://schemas.microsoft.com/office/powerpoint/2010/main" val="2705638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hildrenssocialcare.independent-review.uk/final-repor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open.rub.de/index.php/"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simple.wikipedia.org/wiki/Australia" TargetMode="External"/><Relationship Id="rId5" Type="http://schemas.openxmlformats.org/officeDocument/2006/relationships/image" Target="../media/image4.png"/><Relationship Id="rId4" Type="http://schemas.openxmlformats.org/officeDocument/2006/relationships/hyperlink" Target="https://en.wikipedia.org/wiki/Union_Jack"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up of hand with IV">
            <a:extLst>
              <a:ext uri="{FF2B5EF4-FFF2-40B4-BE49-F238E27FC236}">
                <a16:creationId xmlns:a16="http://schemas.microsoft.com/office/drawing/2014/main" id="{929242A8-AA93-122A-810A-AB74155AB4B0}"/>
              </a:ext>
            </a:extLst>
          </p:cNvPr>
          <p:cNvPicPr>
            <a:picLocks noChangeAspect="1"/>
          </p:cNvPicPr>
          <p:nvPr/>
        </p:nvPicPr>
        <p:blipFill rotWithShape="1">
          <a:blip r:embed="rId2">
            <a:extLst>
              <a:ext uri="{28A0092B-C50C-407E-A947-70E740481C1C}">
                <a14:useLocalDpi xmlns:a14="http://schemas.microsoft.com/office/drawing/2010/main" val="0"/>
              </a:ext>
            </a:extLst>
          </a:blip>
          <a:srcRect l="2699" t="9091" r="20600"/>
          <a:stretch/>
        </p:blipFill>
        <p:spPr>
          <a:xfrm>
            <a:off x="3523488" y="10"/>
            <a:ext cx="8668512" cy="6857990"/>
          </a:xfrm>
          <a:prstGeom prst="rect">
            <a:avLst/>
          </a:prstGeom>
        </p:spPr>
      </p:pic>
      <p:sp>
        <p:nvSpPr>
          <p:cNvPr id="18"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732FA12-9CE2-25D4-28C6-4E0E5BEF6A69}"/>
              </a:ext>
            </a:extLst>
          </p:cNvPr>
          <p:cNvSpPr>
            <a:spLocks noGrp="1"/>
          </p:cNvSpPr>
          <p:nvPr>
            <p:ph type="ctrTitle"/>
          </p:nvPr>
        </p:nvSpPr>
        <p:spPr>
          <a:xfrm>
            <a:off x="477981" y="1122363"/>
            <a:ext cx="4023358" cy="3204134"/>
          </a:xfrm>
        </p:spPr>
        <p:txBody>
          <a:bodyPr anchor="b">
            <a:normAutofit fontScale="90000"/>
          </a:bodyPr>
          <a:lstStyle/>
          <a:p>
            <a:pPr algn="l"/>
            <a:r>
              <a:rPr lang="en-US" sz="4800" dirty="0"/>
              <a:t>Social Work Up Over and Down Under</a:t>
            </a:r>
            <a:br>
              <a:rPr lang="en-US" sz="4800" dirty="0"/>
            </a:br>
            <a:r>
              <a:rPr lang="en-US" sz="3600" dirty="0"/>
              <a:t>Hospital Social Work in the UK and Australia</a:t>
            </a:r>
            <a:endParaRPr lang="en-GB" sz="4800" dirty="0"/>
          </a:p>
        </p:txBody>
      </p:sp>
      <p:sp>
        <p:nvSpPr>
          <p:cNvPr id="3" name="Subtitle 2">
            <a:extLst>
              <a:ext uri="{FF2B5EF4-FFF2-40B4-BE49-F238E27FC236}">
                <a16:creationId xmlns:a16="http://schemas.microsoft.com/office/drawing/2014/main" id="{18B9CC21-BAF1-F663-7D40-53E4FB0B5E93}"/>
              </a:ext>
            </a:extLst>
          </p:cNvPr>
          <p:cNvSpPr>
            <a:spLocks noGrp="1"/>
          </p:cNvSpPr>
          <p:nvPr>
            <p:ph type="subTitle" idx="1"/>
          </p:nvPr>
        </p:nvSpPr>
        <p:spPr>
          <a:xfrm>
            <a:off x="477980" y="4872922"/>
            <a:ext cx="4023359" cy="1208141"/>
          </a:xfrm>
        </p:spPr>
        <p:txBody>
          <a:bodyPr>
            <a:normAutofit/>
          </a:bodyPr>
          <a:lstStyle/>
          <a:p>
            <a:pPr algn="l"/>
            <a:r>
              <a:rPr lang="en-US" sz="2000" dirty="0"/>
              <a:t>Dan Burrows, Cardiff University</a:t>
            </a:r>
          </a:p>
          <a:p>
            <a:pPr algn="l"/>
            <a:r>
              <a:rPr lang="en-US" sz="2000" dirty="0"/>
              <a:t>Carrie Phillips, University of Sunderland</a:t>
            </a:r>
          </a:p>
        </p:txBody>
      </p:sp>
      <p:sp>
        <p:nvSpPr>
          <p:cNvPr id="19"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566311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FC0F0-7768-2F43-7BFF-6909130A1E40}"/>
              </a:ext>
            </a:extLst>
          </p:cNvPr>
          <p:cNvSpPr>
            <a:spLocks noGrp="1"/>
          </p:cNvSpPr>
          <p:nvPr>
            <p:ph type="title"/>
          </p:nvPr>
        </p:nvSpPr>
        <p:spPr>
          <a:xfrm>
            <a:off x="838200" y="365125"/>
            <a:ext cx="10515600" cy="1325563"/>
          </a:xfrm>
        </p:spPr>
        <p:txBody>
          <a:bodyPr>
            <a:normAutofit/>
          </a:bodyPr>
          <a:lstStyle/>
          <a:p>
            <a:r>
              <a:rPr lang="en-US" sz="5400"/>
              <a:t>References</a:t>
            </a:r>
            <a:endParaRPr lang="en-GB"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FFB4040-C90B-F3C1-BB61-F1A088349FA6}"/>
              </a:ext>
            </a:extLst>
          </p:cNvPr>
          <p:cNvSpPr>
            <a:spLocks noGrp="1"/>
          </p:cNvSpPr>
          <p:nvPr>
            <p:ph idx="1"/>
          </p:nvPr>
        </p:nvSpPr>
        <p:spPr>
          <a:xfrm>
            <a:off x="838200" y="1929383"/>
            <a:ext cx="10515600" cy="4563491"/>
          </a:xfrm>
        </p:spPr>
        <p:txBody>
          <a:bodyPr>
            <a:normAutofit fontScale="92500" lnSpcReduction="10000"/>
          </a:bodyPr>
          <a:lstStyle/>
          <a:p>
            <a:r>
              <a:rPr lang="en-GB" sz="1100" dirty="0" err="1">
                <a:latin typeface="Arial" panose="020B0604020202020204" pitchFamily="34" charset="0"/>
                <a:cs typeface="Arial" panose="020B0604020202020204" pitchFamily="34" charset="0"/>
              </a:rPr>
              <a:t>Bnads</a:t>
            </a:r>
            <a:r>
              <a:rPr lang="en-GB" sz="1100" dirty="0">
                <a:latin typeface="Arial" panose="020B0604020202020204" pitchFamily="34" charset="0"/>
                <a:cs typeface="Arial" panose="020B0604020202020204" pitchFamily="34" charset="0"/>
              </a:rPr>
              <a:t>, H., Orr, E. &amp; Clements, C.J. (2021) ‘</a:t>
            </a:r>
            <a:r>
              <a:rPr lang="en-US" sz="1100" dirty="0">
                <a:latin typeface="Arial" panose="020B0604020202020204" pitchFamily="34" charset="0"/>
                <a:cs typeface="Arial" panose="020B0604020202020204" pitchFamily="34" charset="0"/>
              </a:rPr>
              <a:t>Improving the service to Aboriginal and Torres Strait Islanders through innovative practices between Aboriginal hospital liaison officers and social workers in </a:t>
            </a:r>
            <a:r>
              <a:rPr lang="en-US" sz="1100" dirty="0" err="1">
                <a:latin typeface="Arial" panose="020B0604020202020204" pitchFamily="34" charset="0"/>
                <a:cs typeface="Arial" panose="020B0604020202020204" pitchFamily="34" charset="0"/>
              </a:rPr>
              <a:t>Hhospitals</a:t>
            </a:r>
            <a:r>
              <a:rPr lang="en-US" sz="1100" dirty="0">
                <a:latin typeface="Arial" panose="020B0604020202020204" pitchFamily="34" charset="0"/>
                <a:cs typeface="Arial" panose="020B0604020202020204" pitchFamily="34" charset="0"/>
              </a:rPr>
              <a:t> in Victoria, Australia’, </a:t>
            </a:r>
            <a:r>
              <a:rPr lang="en-US" sz="1100" i="1" dirty="0">
                <a:latin typeface="Arial" panose="020B0604020202020204" pitchFamily="34" charset="0"/>
                <a:cs typeface="Arial" panose="020B0604020202020204" pitchFamily="34" charset="0"/>
              </a:rPr>
              <a:t>British Journal of Social Work,</a:t>
            </a:r>
            <a:r>
              <a:rPr lang="en-US" sz="1100" dirty="0">
                <a:latin typeface="Arial" panose="020B0604020202020204" pitchFamily="34" charset="0"/>
                <a:cs typeface="Arial" panose="020B0604020202020204" pitchFamily="34" charset="0"/>
              </a:rPr>
              <a:t> 51, pp77-95</a:t>
            </a:r>
          </a:p>
          <a:p>
            <a:r>
              <a:rPr lang="en-GB" sz="1100" dirty="0">
                <a:latin typeface="Arial" panose="020B0604020202020204" pitchFamily="34" charset="0"/>
                <a:cs typeface="Arial" panose="020B0604020202020204" pitchFamily="34" charset="0"/>
              </a:rPr>
              <a:t>Burrows, D. (2020) </a:t>
            </a:r>
            <a:r>
              <a:rPr lang="en-GB" sz="1100" i="1" dirty="0">
                <a:latin typeface="Arial" panose="020B0604020202020204" pitchFamily="34" charset="0"/>
                <a:cs typeface="Arial" panose="020B0604020202020204" pitchFamily="34" charset="0"/>
              </a:rPr>
              <a:t>Critical Hospital Social Work Practice</a:t>
            </a:r>
            <a:r>
              <a:rPr lang="en-GB" sz="1100" dirty="0">
                <a:latin typeface="Arial" panose="020B0604020202020204" pitchFamily="34" charset="0"/>
                <a:cs typeface="Arial" panose="020B0604020202020204" pitchFamily="34" charset="0"/>
              </a:rPr>
              <a:t>. Abingdon: Routledge.</a:t>
            </a:r>
          </a:p>
          <a:p>
            <a:r>
              <a:rPr lang="en-GB" sz="1100" dirty="0">
                <a:latin typeface="Arial" panose="020B0604020202020204" pitchFamily="34" charset="0"/>
                <a:cs typeface="Arial" panose="020B0604020202020204" pitchFamily="34" charset="0"/>
              </a:rPr>
              <a:t>Burrows, D. (2021) ‘</a:t>
            </a:r>
            <a:r>
              <a:rPr lang="en-US" sz="1100" dirty="0">
                <a:latin typeface="Arial" panose="020B0604020202020204" pitchFamily="34" charset="0"/>
                <a:cs typeface="Arial" panose="020B0604020202020204" pitchFamily="34" charset="0"/>
              </a:rPr>
              <a:t>Social work for ‘Liquid Old Age’: Some insights from an ethnographic study of a hospital social work team’, </a:t>
            </a:r>
            <a:r>
              <a:rPr lang="en-US" sz="1100" i="1" dirty="0">
                <a:latin typeface="Arial" panose="020B0604020202020204" pitchFamily="34" charset="0"/>
                <a:cs typeface="Arial" panose="020B0604020202020204" pitchFamily="34" charset="0"/>
              </a:rPr>
              <a:t>Ethics and Social Welfare, </a:t>
            </a:r>
            <a:r>
              <a:rPr lang="en-US" sz="1100" dirty="0">
                <a:latin typeface="Arial" panose="020B0604020202020204" pitchFamily="34" charset="0"/>
                <a:cs typeface="Arial" panose="020B0604020202020204" pitchFamily="34" charset="0"/>
              </a:rPr>
              <a:t>[online] doi.org/10.1080/17496535.2021.1996619</a:t>
            </a:r>
          </a:p>
          <a:p>
            <a:r>
              <a:rPr lang="en-US" sz="1100" dirty="0">
                <a:latin typeface="Arial" panose="020B0604020202020204" pitchFamily="34" charset="0"/>
                <a:cs typeface="Arial" panose="020B0604020202020204" pitchFamily="34" charset="0"/>
              </a:rPr>
              <a:t>Cameron, E., Codling, J., &amp; Nash, M. (2022). ‘Staff Perceptions and Capability in using the Mental Capacity Act to Assess Decision Making in those with Acquired Brain Injury and Executive Dysfunction’. </a:t>
            </a:r>
            <a:r>
              <a:rPr lang="en-US" sz="1100" i="1" dirty="0">
                <a:latin typeface="Arial" panose="020B0604020202020204" pitchFamily="34" charset="0"/>
                <a:cs typeface="Arial" panose="020B0604020202020204" pitchFamily="34" charset="0"/>
              </a:rPr>
              <a:t>British Journal of Social Work</a:t>
            </a:r>
            <a:r>
              <a:rPr lang="en-US" sz="1100" dirty="0">
                <a:latin typeface="Arial" panose="020B0604020202020204" pitchFamily="34" charset="0"/>
                <a:cs typeface="Arial" panose="020B0604020202020204" pitchFamily="34" charset="0"/>
              </a:rPr>
              <a:t>. https://doi.org/10.1093/bjsw/bcac057</a:t>
            </a:r>
          </a:p>
          <a:p>
            <a:r>
              <a:rPr lang="en-US" sz="1100" dirty="0">
                <a:latin typeface="Arial" panose="020B0604020202020204" pitchFamily="34" charset="0"/>
                <a:cs typeface="Arial" panose="020B0604020202020204" pitchFamily="34" charset="0"/>
              </a:rPr>
              <a:t>Cavanagh, J., Phillips, C. &amp; Shenton, F. (2020) ‘Enhancing practitioner-led education in social work: developing a secondment project’, </a:t>
            </a:r>
            <a:r>
              <a:rPr lang="en-US" sz="1100" i="1" dirty="0">
                <a:latin typeface="Arial" panose="020B0604020202020204" pitchFamily="34" charset="0"/>
                <a:cs typeface="Arial" panose="020B0604020202020204" pitchFamily="34" charset="0"/>
              </a:rPr>
              <a:t>Social Work Education, 39(3), pp350-361</a:t>
            </a:r>
            <a:endParaRPr lang="en-GB" sz="1100" dirty="0">
              <a:latin typeface="Arial" panose="020B0604020202020204" pitchFamily="34" charset="0"/>
              <a:cs typeface="Arial" panose="020B0604020202020204" pitchFamily="34" charset="0"/>
            </a:endParaRPr>
          </a:p>
          <a:p>
            <a:r>
              <a:rPr lang="en-US" sz="1100" dirty="0" err="1">
                <a:latin typeface="Arial" panose="020B0604020202020204" pitchFamily="34" charset="0"/>
                <a:cs typeface="Arial" panose="020B0604020202020204" pitchFamily="34" charset="0"/>
              </a:rPr>
              <a:t>Cootes</a:t>
            </a:r>
            <a:r>
              <a:rPr lang="en-US" sz="1100" dirty="0">
                <a:latin typeface="Arial" panose="020B0604020202020204" pitchFamily="34" charset="0"/>
                <a:cs typeface="Arial" panose="020B0604020202020204" pitchFamily="34" charset="0"/>
              </a:rPr>
              <a:t>, H., </a:t>
            </a:r>
            <a:r>
              <a:rPr lang="en-US" sz="1100" dirty="0" err="1">
                <a:latin typeface="Arial" panose="020B0604020202020204" pitchFamily="34" charset="0"/>
                <a:cs typeface="Arial" panose="020B0604020202020204" pitchFamily="34" charset="0"/>
              </a:rPr>
              <a:t>Heinsch</a:t>
            </a:r>
            <a:r>
              <a:rPr lang="en-US" sz="1100" dirty="0">
                <a:latin typeface="Arial" panose="020B0604020202020204" pitchFamily="34" charset="0"/>
                <a:cs typeface="Arial" panose="020B0604020202020204" pitchFamily="34" charset="0"/>
              </a:rPr>
              <a:t>, M. &amp; </a:t>
            </a:r>
            <a:r>
              <a:rPr lang="en-US" sz="1100" dirty="0" err="1">
                <a:latin typeface="Arial" panose="020B0604020202020204" pitchFamily="34" charset="0"/>
                <a:cs typeface="Arial" panose="020B0604020202020204" pitchFamily="34" charset="0"/>
              </a:rPr>
              <a:t>Brosnan</a:t>
            </a:r>
            <a:r>
              <a:rPr lang="en-US" sz="1100" dirty="0">
                <a:latin typeface="Arial" panose="020B0604020202020204" pitchFamily="34" charset="0"/>
                <a:cs typeface="Arial" panose="020B0604020202020204" pitchFamily="34" charset="0"/>
              </a:rPr>
              <a:t>, C. (2021) ‘Jack of all trades and master of none’? Exploring social work’s epistemic contribution to team-based health care, </a:t>
            </a:r>
            <a:r>
              <a:rPr lang="en-US" sz="1100" i="1" dirty="0">
                <a:latin typeface="Arial" panose="020B0604020202020204" pitchFamily="34" charset="0"/>
                <a:cs typeface="Arial" panose="020B0604020202020204" pitchFamily="34" charset="0"/>
              </a:rPr>
              <a:t>British Journal of Social Work, </a:t>
            </a:r>
            <a:r>
              <a:rPr lang="en-US" sz="1100" dirty="0">
                <a:latin typeface="Arial" panose="020B0604020202020204" pitchFamily="34" charset="0"/>
                <a:cs typeface="Arial" panose="020B0604020202020204" pitchFamily="34" charset="0"/>
              </a:rPr>
              <a:t>[online] doi.org/10.1093/</a:t>
            </a:r>
            <a:r>
              <a:rPr lang="en-US" sz="1100" dirty="0" err="1">
                <a:latin typeface="Arial" panose="020B0604020202020204" pitchFamily="34" charset="0"/>
                <a:cs typeface="Arial" panose="020B0604020202020204" pitchFamily="34" charset="0"/>
              </a:rPr>
              <a:t>bjsw</a:t>
            </a:r>
            <a:r>
              <a:rPr lang="en-US" sz="1100" dirty="0">
                <a:latin typeface="Arial" panose="020B0604020202020204" pitchFamily="34" charset="0"/>
                <a:cs typeface="Arial" panose="020B0604020202020204" pitchFamily="34" charset="0"/>
              </a:rPr>
              <a:t>/bcaa229</a:t>
            </a:r>
          </a:p>
          <a:p>
            <a:r>
              <a:rPr lang="en-US" sz="1100" dirty="0">
                <a:latin typeface="Arial" panose="020B0604020202020204" pitchFamily="34" charset="0"/>
                <a:cs typeface="Arial" panose="020B0604020202020204" pitchFamily="34" charset="0"/>
              </a:rPr>
              <a:t>Deacon, L. (2022) ‘Emancipatory practice development in social welfare service evaluation – a worked example’, </a:t>
            </a:r>
            <a:r>
              <a:rPr lang="en-US" sz="1100" i="1" dirty="0">
                <a:latin typeface="Arial" panose="020B0604020202020204" pitchFamily="34" charset="0"/>
                <a:cs typeface="Arial" panose="020B0604020202020204" pitchFamily="34" charset="0"/>
              </a:rPr>
              <a:t>International</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Practice</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Development</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Journal,</a:t>
            </a:r>
            <a:r>
              <a:rPr lang="en-US" sz="1100" dirty="0">
                <a:latin typeface="Arial" panose="020B0604020202020204" pitchFamily="34" charset="0"/>
                <a:cs typeface="Arial" panose="020B0604020202020204" pitchFamily="34" charset="0"/>
              </a:rPr>
              <a:t> in press</a:t>
            </a:r>
          </a:p>
          <a:p>
            <a:r>
              <a:rPr lang="en-US" sz="1100" dirty="0">
                <a:latin typeface="Arial" panose="020B0604020202020204" pitchFamily="34" charset="0"/>
                <a:cs typeface="Arial" panose="020B0604020202020204" pitchFamily="34" charset="0"/>
              </a:rPr>
              <a:t>Fricker M. (2007) </a:t>
            </a:r>
            <a:r>
              <a:rPr lang="en-US" sz="1100" i="1" dirty="0">
                <a:latin typeface="Arial" panose="020B0604020202020204" pitchFamily="34" charset="0"/>
                <a:cs typeface="Arial" panose="020B0604020202020204" pitchFamily="34" charset="0"/>
              </a:rPr>
              <a:t>Epistemic Injustice: Power &amp; the Ethics of Knowing</a:t>
            </a:r>
            <a:r>
              <a:rPr lang="en-US" sz="1100" dirty="0">
                <a:latin typeface="Arial" panose="020B0604020202020204" pitchFamily="34" charset="0"/>
                <a:cs typeface="Arial" panose="020B0604020202020204" pitchFamily="34" charset="0"/>
              </a:rPr>
              <a:t>, Oxford: OUP.</a:t>
            </a:r>
            <a:endParaRPr lang="en-GB" sz="1100" dirty="0">
              <a:latin typeface="Arial" panose="020B0604020202020204" pitchFamily="34" charset="0"/>
              <a:cs typeface="Arial" panose="020B0604020202020204" pitchFamily="34" charset="0"/>
            </a:endParaRPr>
          </a:p>
          <a:p>
            <a:r>
              <a:rPr lang="en-GB" sz="1100" dirty="0" err="1">
                <a:latin typeface="Arial" panose="020B0604020202020204" pitchFamily="34" charset="0"/>
                <a:cs typeface="Arial" panose="020B0604020202020204" pitchFamily="34" charset="0"/>
              </a:rPr>
              <a:t>Hakak</a:t>
            </a:r>
            <a:r>
              <a:rPr lang="en-GB" sz="1100" dirty="0">
                <a:latin typeface="Arial" panose="020B0604020202020204" pitchFamily="34" charset="0"/>
                <a:cs typeface="Arial" panose="020B0604020202020204" pitchFamily="34" charset="0"/>
              </a:rPr>
              <a:t>, Y., </a:t>
            </a:r>
            <a:r>
              <a:rPr lang="en-GB" sz="1100" dirty="0" err="1">
                <a:latin typeface="Arial" panose="020B0604020202020204" pitchFamily="34" charset="0"/>
                <a:cs typeface="Arial" panose="020B0604020202020204" pitchFamily="34" charset="0"/>
              </a:rPr>
              <a:t>Bosah</a:t>
            </a:r>
            <a:r>
              <a:rPr lang="en-GB" sz="1100" dirty="0">
                <a:latin typeface="Arial" panose="020B0604020202020204" pitchFamily="34" charset="0"/>
                <a:cs typeface="Arial" panose="020B0604020202020204" pitchFamily="34" charset="0"/>
              </a:rPr>
              <a:t>, S. </a:t>
            </a:r>
            <a:r>
              <a:rPr lang="en-GB" sz="1100" dirty="0" err="1">
                <a:latin typeface="Arial" panose="020B0604020202020204" pitchFamily="34" charset="0"/>
                <a:cs typeface="Arial" panose="020B0604020202020204" pitchFamily="34" charset="0"/>
              </a:rPr>
              <a:t>Amponsah</a:t>
            </a:r>
            <a:r>
              <a:rPr lang="en-GB" sz="1100" dirty="0">
                <a:latin typeface="Arial" panose="020B0604020202020204" pitchFamily="34" charset="0"/>
                <a:cs typeface="Arial" panose="020B0604020202020204" pitchFamily="34" charset="0"/>
              </a:rPr>
              <a:t>, K. &amp; Cheung, K.L. (2021) ‘</a:t>
            </a:r>
            <a:r>
              <a:rPr lang="en-GB" sz="1100" b="0" i="0" u="none" strike="noStrike" baseline="0" dirty="0">
                <a:latin typeface="Arial" panose="020B0604020202020204" pitchFamily="34" charset="0"/>
                <a:cs typeface="Arial" panose="020B0604020202020204" pitchFamily="34" charset="0"/>
              </a:rPr>
              <a:t>Social workers migrating between </a:t>
            </a:r>
            <a:r>
              <a:rPr lang="en-US" sz="1100" b="0" i="0" u="none" strike="noStrike" baseline="0" dirty="0">
                <a:latin typeface="Arial" panose="020B0604020202020204" pitchFamily="34" charset="0"/>
                <a:cs typeface="Arial" panose="020B0604020202020204" pitchFamily="34" charset="0"/>
              </a:rPr>
              <a:t>England and Australia: Linking social </a:t>
            </a:r>
            <a:r>
              <a:rPr lang="en-GB" sz="1100" b="0" i="0" u="none" strike="noStrike" baseline="0" dirty="0">
                <a:latin typeface="Arial" panose="020B0604020202020204" pitchFamily="34" charset="0"/>
                <a:cs typeface="Arial" panose="020B0604020202020204" pitchFamily="34" charset="0"/>
              </a:rPr>
              <a:t>hierarchies, bureaucracy, trust and politeness’, </a:t>
            </a:r>
            <a:r>
              <a:rPr lang="en-GB" sz="1100" b="0" i="1" u="none" strike="noStrike" baseline="0" dirty="0">
                <a:latin typeface="Arial" panose="020B0604020202020204" pitchFamily="34" charset="0"/>
                <a:cs typeface="Arial" panose="020B0604020202020204" pitchFamily="34" charset="0"/>
              </a:rPr>
              <a:t>British Journal of Social Work</a:t>
            </a:r>
            <a:r>
              <a:rPr lang="en-GB" sz="1100" b="0" i="0" u="none" strike="noStrike" baseline="0" dirty="0">
                <a:latin typeface="Arial" panose="020B0604020202020204" pitchFamily="34" charset="0"/>
                <a:cs typeface="Arial" panose="020B0604020202020204" pitchFamily="34" charset="0"/>
              </a:rPr>
              <a:t>, [online] doi.org/10.1093/</a:t>
            </a:r>
            <a:r>
              <a:rPr lang="en-GB" sz="1100" b="0" i="0" u="none" strike="noStrike" baseline="0" dirty="0" err="1">
                <a:latin typeface="Arial" panose="020B0604020202020204" pitchFamily="34" charset="0"/>
                <a:cs typeface="Arial" panose="020B0604020202020204" pitchFamily="34" charset="0"/>
              </a:rPr>
              <a:t>bjsw</a:t>
            </a:r>
            <a:r>
              <a:rPr lang="en-GB" sz="1100" b="0" i="0" u="none" strike="noStrike" baseline="0" dirty="0">
                <a:latin typeface="Arial" panose="020B0604020202020204" pitchFamily="34" charset="0"/>
                <a:cs typeface="Arial" panose="020B0604020202020204" pitchFamily="34" charset="0"/>
              </a:rPr>
              <a:t>/bcab204</a:t>
            </a:r>
          </a:p>
          <a:p>
            <a:r>
              <a:rPr lang="en-GB" sz="1100" dirty="0">
                <a:latin typeface="Arial" panose="020B0604020202020204" pitchFamily="34" charset="0"/>
                <a:cs typeface="Arial" panose="020B0604020202020204" pitchFamily="34" charset="0"/>
              </a:rPr>
              <a:t>Harrison, G., </a:t>
            </a:r>
            <a:r>
              <a:rPr lang="en-GB" sz="1100" dirty="0" err="1">
                <a:latin typeface="Arial" panose="020B0604020202020204" pitchFamily="34" charset="0"/>
                <a:cs typeface="Arial" panose="020B0604020202020204" pitchFamily="34" charset="0"/>
              </a:rPr>
              <a:t>O’Malia</a:t>
            </a:r>
            <a:r>
              <a:rPr lang="en-GB" sz="1100" dirty="0">
                <a:latin typeface="Arial" panose="020B0604020202020204" pitchFamily="34" charset="0"/>
                <a:cs typeface="Arial" panose="020B0604020202020204" pitchFamily="34" charset="0"/>
              </a:rPr>
              <a:t>, A. &amp; Napier, S. (2019) ‘Addressing psychosocial barriers to hospital discharge: A social work led model of care’, </a:t>
            </a:r>
            <a:r>
              <a:rPr lang="en-GB" sz="1100" i="1" dirty="0">
                <a:latin typeface="Arial" panose="020B0604020202020204" pitchFamily="34" charset="0"/>
                <a:cs typeface="Arial" panose="020B0604020202020204" pitchFamily="34" charset="0"/>
              </a:rPr>
              <a:t>Australian Social Work, </a:t>
            </a:r>
            <a:r>
              <a:rPr lang="en-GB" sz="1100" dirty="0">
                <a:latin typeface="Arial" panose="020B0604020202020204" pitchFamily="34" charset="0"/>
                <a:cs typeface="Arial" panose="020B0604020202020204" pitchFamily="34" charset="0"/>
              </a:rPr>
              <a:t>72(3), pp366-374</a:t>
            </a:r>
            <a:endParaRPr lang="en-GB" sz="1100" b="0" i="0" u="none" strike="noStrike" baseline="0" dirty="0">
              <a:latin typeface="Arial" panose="020B0604020202020204" pitchFamily="34" charset="0"/>
              <a:cs typeface="Arial" panose="020B0604020202020204" pitchFamily="34" charset="0"/>
            </a:endParaRPr>
          </a:p>
          <a:p>
            <a:r>
              <a:rPr lang="en-GB" sz="1100" b="0" i="0" u="none" strike="noStrike" baseline="0" dirty="0">
                <a:latin typeface="Arial" panose="020B0604020202020204" pitchFamily="34" charset="0"/>
                <a:cs typeface="Arial" panose="020B0604020202020204" pitchFamily="34" charset="0"/>
              </a:rPr>
              <a:t>Harvey, E. &amp; Jones, M. (2021) ‘</a:t>
            </a:r>
            <a:r>
              <a:rPr lang="en-US" sz="1100" b="0" i="0" u="none" strike="noStrike" baseline="0" dirty="0">
                <a:latin typeface="Arial" panose="020B0604020202020204" pitchFamily="34" charset="0"/>
                <a:cs typeface="Arial" panose="020B0604020202020204" pitchFamily="34" charset="0"/>
              </a:rPr>
              <a:t>Using Complex Adaptive Systems Theory to understand the complexities of hospital social work practice in rural and remote South Australia’, </a:t>
            </a:r>
            <a:r>
              <a:rPr lang="en-US" sz="1100" b="0" i="1" u="none" strike="noStrike" baseline="0" dirty="0">
                <a:latin typeface="Arial" panose="020B0604020202020204" pitchFamily="34" charset="0"/>
                <a:cs typeface="Arial" panose="020B0604020202020204" pitchFamily="34" charset="0"/>
              </a:rPr>
              <a:t>British Journal of Social Work, </a:t>
            </a:r>
            <a:r>
              <a:rPr lang="en-US" sz="1100" b="0" u="none" strike="noStrike" baseline="0" dirty="0">
                <a:latin typeface="Arial" panose="020B0604020202020204" pitchFamily="34" charset="0"/>
                <a:cs typeface="Arial" panose="020B0604020202020204" pitchFamily="34" charset="0"/>
              </a:rPr>
              <a:t>[online] </a:t>
            </a:r>
            <a:r>
              <a:rPr lang="en-US" sz="1100" b="0" u="none" strike="noStrike" baseline="0" dirty="0" err="1">
                <a:latin typeface="Arial" panose="020B0604020202020204" pitchFamily="34" charset="0"/>
                <a:cs typeface="Arial" panose="020B0604020202020204" pitchFamily="34" charset="0"/>
              </a:rPr>
              <a:t>doi</a:t>
            </a:r>
            <a:r>
              <a:rPr lang="en-US" sz="1100" b="0" u="none" strike="noStrike" baseline="0" dirty="0">
                <a:latin typeface="Arial" panose="020B0604020202020204" pitchFamily="34" charset="0"/>
                <a:cs typeface="Arial" panose="020B0604020202020204" pitchFamily="34" charset="0"/>
              </a:rPr>
              <a:t>: 10.1093/</a:t>
            </a:r>
            <a:r>
              <a:rPr lang="en-US" sz="1100" b="0" u="none" strike="noStrike" baseline="0" dirty="0" err="1">
                <a:latin typeface="Arial" panose="020B0604020202020204" pitchFamily="34" charset="0"/>
                <a:cs typeface="Arial" panose="020B0604020202020204" pitchFamily="34" charset="0"/>
              </a:rPr>
              <a:t>bjsw</a:t>
            </a:r>
            <a:r>
              <a:rPr lang="en-US" sz="1100" b="0" u="none" strike="noStrike" baseline="0" dirty="0">
                <a:latin typeface="Arial" panose="020B0604020202020204" pitchFamily="34" charset="0"/>
                <a:cs typeface="Arial" panose="020B0604020202020204" pitchFamily="34" charset="0"/>
              </a:rPr>
              <a:t>/bcab197</a:t>
            </a:r>
            <a:endParaRPr lang="en-GB" sz="1100" b="0" i="0" u="none" strike="noStrike" baseline="0" dirty="0">
              <a:latin typeface="Arial" panose="020B0604020202020204" pitchFamily="34" charset="0"/>
              <a:cs typeface="Arial" panose="020B0604020202020204" pitchFamily="34" charset="0"/>
            </a:endParaRPr>
          </a:p>
          <a:p>
            <a:r>
              <a:rPr lang="en-US" sz="1100" b="0" i="0" u="none" strike="noStrike" baseline="0" dirty="0" err="1">
                <a:latin typeface="Arial" panose="020B0604020202020204" pitchFamily="34" charset="0"/>
                <a:cs typeface="Arial" panose="020B0604020202020204" pitchFamily="34" charset="0"/>
              </a:rPr>
              <a:t>Heenan</a:t>
            </a:r>
            <a:r>
              <a:rPr lang="en-US" sz="1100" b="0" i="0" u="none" strike="noStrike" baseline="0" dirty="0">
                <a:latin typeface="Arial" panose="020B0604020202020204" pitchFamily="34" charset="0"/>
                <a:cs typeface="Arial" panose="020B0604020202020204" pitchFamily="34" charset="0"/>
              </a:rPr>
              <a:t>, D. &amp; </a:t>
            </a:r>
            <a:r>
              <a:rPr lang="en-US" sz="1100" b="0" i="0" u="none" strike="noStrike" baseline="0" dirty="0" err="1">
                <a:latin typeface="Arial" panose="020B0604020202020204" pitchFamily="34" charset="0"/>
                <a:cs typeface="Arial" panose="020B0604020202020204" pitchFamily="34" charset="0"/>
              </a:rPr>
              <a:t>Birrell</a:t>
            </a:r>
            <a:r>
              <a:rPr lang="en-US" sz="1100" b="0" i="0" u="none" strike="noStrike" baseline="0" dirty="0">
                <a:latin typeface="Arial" panose="020B0604020202020204" pitchFamily="34" charset="0"/>
                <a:cs typeface="Arial" panose="020B0604020202020204" pitchFamily="34" charset="0"/>
              </a:rPr>
              <a:t>, D. (2019) ‘Hospital-based social work: Challenges at the interface between health and social care’, </a:t>
            </a:r>
            <a:r>
              <a:rPr lang="en-US" sz="1100" b="0" i="1" u="none" strike="noStrike" baseline="0" dirty="0">
                <a:latin typeface="Arial" panose="020B0604020202020204" pitchFamily="34" charset="0"/>
                <a:cs typeface="Arial" panose="020B0604020202020204" pitchFamily="34" charset="0"/>
              </a:rPr>
              <a:t>British Journal of Social Work</a:t>
            </a:r>
            <a:r>
              <a:rPr lang="en-US" sz="1100" b="0" i="0" u="none" strike="noStrike" baseline="0" dirty="0">
                <a:latin typeface="Arial" panose="020B0604020202020204" pitchFamily="34" charset="0"/>
                <a:cs typeface="Arial" panose="020B0604020202020204" pitchFamily="34" charset="0"/>
              </a:rPr>
              <a:t>, 49(7), pp1741-1758</a:t>
            </a:r>
          </a:p>
          <a:p>
            <a:r>
              <a:rPr lang="en-GB" sz="1100" b="0" i="0" u="none" strike="noStrike" baseline="0" dirty="0" err="1">
                <a:latin typeface="Arial" panose="020B0604020202020204" pitchFamily="34" charset="0"/>
                <a:cs typeface="Arial" panose="020B0604020202020204" pitchFamily="34" charset="0"/>
              </a:rPr>
              <a:t>MacAlister</a:t>
            </a:r>
            <a:r>
              <a:rPr lang="en-GB" sz="1100" b="0" i="0" u="none" strike="noStrike" baseline="0" dirty="0">
                <a:latin typeface="Arial" panose="020B0604020202020204" pitchFamily="34" charset="0"/>
                <a:cs typeface="Arial" panose="020B0604020202020204" pitchFamily="34" charset="0"/>
              </a:rPr>
              <a:t>, J. (2022) </a:t>
            </a:r>
            <a:r>
              <a:rPr lang="en-GB" sz="1100" b="0" i="1" u="none" strike="noStrike" baseline="0" dirty="0">
                <a:latin typeface="Arial" panose="020B0604020202020204" pitchFamily="34" charset="0"/>
                <a:cs typeface="Arial" panose="020B0604020202020204" pitchFamily="34" charset="0"/>
              </a:rPr>
              <a:t>The Independent Review of Children’s Social Care: Final Report, </a:t>
            </a:r>
            <a:r>
              <a:rPr lang="en-GB" sz="1100" b="0" u="none" strike="noStrike" baseline="0" dirty="0">
                <a:latin typeface="Arial" panose="020B0604020202020204" pitchFamily="34" charset="0"/>
                <a:cs typeface="Arial" panose="020B0604020202020204" pitchFamily="34" charset="0"/>
              </a:rPr>
              <a:t>[online] Available at; </a:t>
            </a:r>
            <a:r>
              <a:rPr lang="en-GB" sz="1100" b="0" u="none" strike="noStrike" baseline="0" dirty="0">
                <a:latin typeface="Arial" panose="020B0604020202020204" pitchFamily="34" charset="0"/>
                <a:cs typeface="Arial" panose="020B0604020202020204" pitchFamily="34" charset="0"/>
                <a:hlinkClick r:id="rId2"/>
              </a:rPr>
              <a:t>https://childrenssocialcare.independent-review.uk/final-report/</a:t>
            </a:r>
            <a:r>
              <a:rPr lang="en-GB" sz="1100" b="0" u="none" strike="noStrike" baseline="0" dirty="0">
                <a:latin typeface="Arial" panose="020B0604020202020204" pitchFamily="34" charset="0"/>
                <a:cs typeface="Arial" panose="020B0604020202020204" pitchFamily="34" charset="0"/>
              </a:rPr>
              <a:t> (Accessed 13 June 2022)</a:t>
            </a:r>
            <a:endParaRPr lang="en-GB" sz="1100" b="0" i="0" u="none" strike="noStrike" baseline="0" dirty="0">
              <a:latin typeface="Arial" panose="020B0604020202020204" pitchFamily="34" charset="0"/>
              <a:cs typeface="Arial" panose="020B0604020202020204" pitchFamily="34" charset="0"/>
            </a:endParaRPr>
          </a:p>
          <a:p>
            <a:r>
              <a:rPr lang="en-US" sz="1100" b="0" i="0" u="none" strike="noStrike" baseline="0" dirty="0">
                <a:latin typeface="Arial" panose="020B0604020202020204" pitchFamily="34" charset="0"/>
                <a:cs typeface="Arial" panose="020B0604020202020204" pitchFamily="34" charset="0"/>
              </a:rPr>
              <a:t>Willis, P., Lloyd, L., Hammond, J., Milne, A., Nelson-Becker, H., Perry, E., Ray, M., Richards, S. &amp; Tanner, D. (2022) ‘Casting light on the distinctive contribution of social work in multidisciplinary </a:t>
            </a:r>
            <a:r>
              <a:rPr lang="en-US" sz="1100" dirty="0">
                <a:latin typeface="Arial" panose="020B0604020202020204" pitchFamily="34" charset="0"/>
                <a:cs typeface="Arial" panose="020B0604020202020204" pitchFamily="34" charset="0"/>
              </a:rPr>
              <a:t>t</a:t>
            </a:r>
            <a:r>
              <a:rPr lang="en-US" sz="1100" b="0" i="0" u="none" strike="noStrike" baseline="0" dirty="0">
                <a:latin typeface="Arial" panose="020B0604020202020204" pitchFamily="34" charset="0"/>
                <a:cs typeface="Arial" panose="020B0604020202020204" pitchFamily="34" charset="0"/>
              </a:rPr>
              <a:t>eams for older </a:t>
            </a:r>
            <a:r>
              <a:rPr lang="en-US" sz="1100" dirty="0">
                <a:latin typeface="Arial" panose="020B0604020202020204" pitchFamily="34" charset="0"/>
                <a:cs typeface="Arial" panose="020B0604020202020204" pitchFamily="34" charset="0"/>
              </a:rPr>
              <a:t>p</a:t>
            </a:r>
            <a:r>
              <a:rPr lang="en-US" sz="1100" b="0" i="0" u="none" strike="noStrike" baseline="0" dirty="0">
                <a:latin typeface="Arial" panose="020B0604020202020204" pitchFamily="34" charset="0"/>
                <a:cs typeface="Arial" panose="020B0604020202020204" pitchFamily="34" charset="0"/>
              </a:rPr>
              <a:t>eople’, </a:t>
            </a:r>
            <a:r>
              <a:rPr lang="en-US" sz="1100" b="0" i="1" u="none" strike="noStrike" baseline="0" dirty="0">
                <a:latin typeface="Arial" panose="020B0604020202020204" pitchFamily="34" charset="0"/>
                <a:cs typeface="Arial" panose="020B0604020202020204" pitchFamily="34" charset="0"/>
              </a:rPr>
              <a:t>British Journal of Social Work</a:t>
            </a:r>
            <a:r>
              <a:rPr lang="en-US" sz="1100" b="0" i="0" u="none" strike="noStrike" baseline="0" dirty="0">
                <a:latin typeface="Arial" panose="020B0604020202020204" pitchFamily="34" charset="0"/>
                <a:cs typeface="Arial" panose="020B0604020202020204" pitchFamily="34" charset="0"/>
              </a:rPr>
              <a:t>, 52(1), pp480-497</a:t>
            </a:r>
            <a:endParaRPr lang="en-GB" sz="1100"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866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991435-5B87-4B65-0A7D-CC499444512A}"/>
              </a:ext>
            </a:extLst>
          </p:cNvPr>
          <p:cNvSpPr>
            <a:spLocks noGrp="1"/>
          </p:cNvSpPr>
          <p:nvPr>
            <p:ph type="title"/>
          </p:nvPr>
        </p:nvSpPr>
        <p:spPr>
          <a:xfrm>
            <a:off x="635000" y="640823"/>
            <a:ext cx="3418659" cy="5583148"/>
          </a:xfrm>
        </p:spPr>
        <p:txBody>
          <a:bodyPr anchor="ctr">
            <a:normAutofit/>
          </a:bodyPr>
          <a:lstStyle/>
          <a:p>
            <a:r>
              <a:rPr lang="en-US" sz="5400"/>
              <a:t>Hospital Social Work</a:t>
            </a:r>
            <a:endParaRPr lang="en-GB" sz="5400"/>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0655BCE-E1AC-8451-1859-12A5556405E9}"/>
              </a:ext>
            </a:extLst>
          </p:cNvPr>
          <p:cNvGraphicFramePr>
            <a:graphicFrameLocks noGrp="1"/>
          </p:cNvGraphicFramePr>
          <p:nvPr>
            <p:ph idx="1"/>
            <p:extLst>
              <p:ext uri="{D42A27DB-BD31-4B8C-83A1-F6EECF244321}">
                <p14:modId xmlns:p14="http://schemas.microsoft.com/office/powerpoint/2010/main" val="1292353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3176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Shape&#10;&#10;Description automatically generated">
            <a:extLst>
              <a:ext uri="{FF2B5EF4-FFF2-40B4-BE49-F238E27FC236}">
                <a16:creationId xmlns:a16="http://schemas.microsoft.com/office/drawing/2014/main" id="{30E45AAD-7F56-A7B3-AC09-DC99CC0B9673}"/>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4014" r="3985" b="-1"/>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31FAA5-BA87-A259-CA98-F440EB3776C2}"/>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The discussion group</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5A762A8-F9DC-F076-7D63-9772BED09F1B}"/>
              </a:ext>
            </a:extLst>
          </p:cNvPr>
          <p:cNvSpPr txBox="1"/>
          <p:nvPr/>
        </p:nvSpPr>
        <p:spPr>
          <a:xfrm>
            <a:off x="9884958"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4" tooltip="https://open.rub.de/index.php/">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5"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263488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8FAE5-FD8E-1ABE-A730-72036B224255}"/>
              </a:ext>
            </a:extLst>
          </p:cNvPr>
          <p:cNvSpPr>
            <a:spLocks noGrp="1"/>
          </p:cNvSpPr>
          <p:nvPr>
            <p:ph type="title"/>
          </p:nvPr>
        </p:nvSpPr>
        <p:spPr>
          <a:xfrm>
            <a:off x="635000" y="640823"/>
            <a:ext cx="3418659" cy="5583148"/>
          </a:xfrm>
        </p:spPr>
        <p:txBody>
          <a:bodyPr anchor="ctr">
            <a:normAutofit/>
          </a:bodyPr>
          <a:lstStyle/>
          <a:p>
            <a:r>
              <a:rPr lang="en-US" sz="5400" dirty="0"/>
              <a:t>Similarities</a:t>
            </a:r>
            <a:endParaRPr lang="en-GB" sz="5400" dirty="0"/>
          </a:p>
        </p:txBody>
      </p:sp>
      <p:sp>
        <p:nvSpPr>
          <p:cNvPr id="1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Content Placeholder 2">
            <a:extLst>
              <a:ext uri="{FF2B5EF4-FFF2-40B4-BE49-F238E27FC236}">
                <a16:creationId xmlns:a16="http://schemas.microsoft.com/office/drawing/2014/main" id="{0669580C-D697-A775-9055-3DA53FFCD581}"/>
              </a:ext>
            </a:extLst>
          </p:cNvPr>
          <p:cNvGraphicFramePr>
            <a:graphicFrameLocks noGrp="1"/>
          </p:cNvGraphicFramePr>
          <p:nvPr>
            <p:ph idx="1"/>
            <p:extLst>
              <p:ext uri="{D42A27DB-BD31-4B8C-83A1-F6EECF244321}">
                <p14:modId xmlns:p14="http://schemas.microsoft.com/office/powerpoint/2010/main" val="76689107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26230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D5B82F-FA7A-4917-133B-53EE206E8786}"/>
              </a:ext>
            </a:extLst>
          </p:cNvPr>
          <p:cNvSpPr>
            <a:spLocks noGrp="1"/>
          </p:cNvSpPr>
          <p:nvPr>
            <p:ph type="title"/>
          </p:nvPr>
        </p:nvSpPr>
        <p:spPr>
          <a:xfrm>
            <a:off x="838200" y="365125"/>
            <a:ext cx="10515600" cy="1325563"/>
          </a:xfrm>
        </p:spPr>
        <p:txBody>
          <a:bodyPr>
            <a:normAutofit/>
          </a:bodyPr>
          <a:lstStyle/>
          <a:p>
            <a:r>
              <a:rPr lang="en-GB" sz="5000"/>
              <a:t>Neoliberal social work (Burrows, 2020)</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9E93AE5-D2C7-CE94-A167-CBB0034FD16B}"/>
              </a:ext>
            </a:extLst>
          </p:cNvPr>
          <p:cNvSpPr>
            <a:spLocks noGrp="1"/>
          </p:cNvSpPr>
          <p:nvPr>
            <p:ph idx="1"/>
          </p:nvPr>
        </p:nvSpPr>
        <p:spPr>
          <a:xfrm>
            <a:off x="838200" y="1929384"/>
            <a:ext cx="10515600" cy="4251960"/>
          </a:xfrm>
        </p:spPr>
        <p:txBody>
          <a:bodyPr>
            <a:normAutofit/>
          </a:bodyPr>
          <a:lstStyle/>
          <a:p>
            <a:r>
              <a:rPr lang="en-GB" dirty="0"/>
              <a:t>Separation of the decision maker from the person affected</a:t>
            </a:r>
          </a:p>
          <a:p>
            <a:r>
              <a:rPr lang="en-GB" dirty="0"/>
              <a:t>Reduction of person to a list of bodily needs</a:t>
            </a:r>
          </a:p>
          <a:p>
            <a:r>
              <a:rPr lang="en-GB" dirty="0"/>
              <a:t>Fordist approaches – not social work if it doesn’t involve making a discharge plan</a:t>
            </a:r>
          </a:p>
          <a:p>
            <a:r>
              <a:rPr lang="en-GB" dirty="0" err="1"/>
              <a:t>Taylorist</a:t>
            </a:r>
            <a:r>
              <a:rPr lang="en-GB" dirty="0"/>
              <a:t> approaches – social work tasks broken down by role or team</a:t>
            </a:r>
          </a:p>
          <a:p>
            <a:r>
              <a:rPr lang="en-GB" dirty="0"/>
              <a:t>Lack of time limits opportunities to make a human connection</a:t>
            </a:r>
          </a:p>
          <a:p>
            <a:r>
              <a:rPr lang="en-GB" dirty="0"/>
              <a:t>Social workers experience conflict and show resistance through acts in which they focus on the patient’s welfare over efficiency</a:t>
            </a:r>
          </a:p>
        </p:txBody>
      </p:sp>
    </p:spTree>
    <p:extLst>
      <p:ext uri="{BB962C8B-B14F-4D97-AF65-F5344CB8AC3E}">
        <p14:creationId xmlns:p14="http://schemas.microsoft.com/office/powerpoint/2010/main" val="1682705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1B3433-8696-0463-35E4-10BFF830142D}"/>
              </a:ext>
            </a:extLst>
          </p:cNvPr>
          <p:cNvSpPr>
            <a:spLocks noGrp="1"/>
          </p:cNvSpPr>
          <p:nvPr>
            <p:ph type="title"/>
          </p:nvPr>
        </p:nvSpPr>
        <p:spPr>
          <a:xfrm>
            <a:off x="838200" y="365125"/>
            <a:ext cx="10515600" cy="1325563"/>
          </a:xfrm>
        </p:spPr>
        <p:txBody>
          <a:bodyPr>
            <a:normAutofit/>
          </a:bodyPr>
          <a:lstStyle/>
          <a:p>
            <a:r>
              <a:rPr lang="en-GB" sz="5000"/>
              <a:t>Epistemic Injustice – Cootes et al. (2022)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C938899-8866-AFC5-8D57-285C8EFF1714}"/>
              </a:ext>
            </a:extLst>
          </p:cNvPr>
          <p:cNvSpPr>
            <a:spLocks noGrp="1"/>
          </p:cNvSpPr>
          <p:nvPr>
            <p:ph idx="1"/>
          </p:nvPr>
        </p:nvSpPr>
        <p:spPr>
          <a:xfrm>
            <a:off x="838200" y="1929384"/>
            <a:ext cx="10515600" cy="4251960"/>
          </a:xfrm>
        </p:spPr>
        <p:txBody>
          <a:bodyPr>
            <a:normAutofit lnSpcReduction="10000"/>
          </a:bodyPr>
          <a:lstStyle/>
          <a:p>
            <a:r>
              <a:rPr lang="en-GB" sz="2400" dirty="0"/>
              <a:t>Social work knowledge’s interaction with medical knowledge is messy and difficult to define</a:t>
            </a:r>
          </a:p>
          <a:p>
            <a:r>
              <a:rPr lang="en-GB" sz="2400" dirty="0"/>
              <a:t>Integrated care models rely on epistemic pluralism but powerful social interactions determine which forms of knowledge count most</a:t>
            </a:r>
          </a:p>
          <a:p>
            <a:r>
              <a:rPr lang="en-GB" sz="2400" dirty="0"/>
              <a:t>Testimonial injustice: Lower credibility given to one person’s words by another (Fricker, 2007) due to prejudice</a:t>
            </a:r>
          </a:p>
          <a:p>
            <a:r>
              <a:rPr lang="en-GB" sz="2400" dirty="0"/>
              <a:t>Social workers suffer low credibility in the hospital due to ‘soft’ social science knowledge base and ‘jack of all trades’ approach</a:t>
            </a:r>
          </a:p>
          <a:p>
            <a:r>
              <a:rPr lang="en-GB" sz="2400" dirty="0"/>
              <a:t>More egalitarian relations between white people in Australia supports more collegiate relationships (</a:t>
            </a:r>
            <a:r>
              <a:rPr lang="en-GB" sz="2400" dirty="0" err="1"/>
              <a:t>Hakak</a:t>
            </a:r>
            <a:r>
              <a:rPr lang="en-GB" sz="2400" dirty="0"/>
              <a:t> et al., 2021)</a:t>
            </a:r>
          </a:p>
          <a:p>
            <a:r>
              <a:rPr lang="en-GB" sz="2400" dirty="0"/>
              <a:t>BUT social work also capable of epistemic injustices  - e.g. Cameron et al. (2022)</a:t>
            </a:r>
          </a:p>
        </p:txBody>
      </p:sp>
    </p:spTree>
    <p:extLst>
      <p:ext uri="{BB962C8B-B14F-4D97-AF65-F5344CB8AC3E}">
        <p14:creationId xmlns:p14="http://schemas.microsoft.com/office/powerpoint/2010/main" val="350870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B527B32F-07F3-4C94-B09B-8C8F310F0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
            <a:ext cx="768096" cy="6089895"/>
          </a:xfrm>
          <a:prstGeom prst="rect">
            <a:avLst/>
          </a:prstGeom>
          <a:solidFill>
            <a:srgbClr val="4E4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914ACE1E-51A4-D916-5A0F-0060FD77D6A7}"/>
              </a:ext>
            </a:extLst>
          </p:cNvPr>
          <p:cNvPicPr>
            <a:picLocks noChangeAspect="1"/>
          </p:cNvPicPr>
          <p:nvPr/>
        </p:nvPicPr>
        <p:blipFill rotWithShape="1">
          <a:blip r:embed="rId3">
            <a:alphaModFix amt="33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957" r="6125" b="3"/>
          <a:stretch/>
        </p:blipFill>
        <p:spPr>
          <a:xfrm>
            <a:off x="6088088" y="3264090"/>
            <a:ext cx="6103911" cy="3593910"/>
          </a:xfrm>
          <a:prstGeom prst="rect">
            <a:avLst/>
          </a:prstGeom>
        </p:spPr>
      </p:pic>
      <p:pic>
        <p:nvPicPr>
          <p:cNvPr id="9" name="Picture 8" descr="Logo&#10;&#10;Description automatically generated">
            <a:extLst>
              <a:ext uri="{FF2B5EF4-FFF2-40B4-BE49-F238E27FC236}">
                <a16:creationId xmlns:a16="http://schemas.microsoft.com/office/drawing/2014/main" id="{4A07CD9C-A656-AF18-DEC1-7200E92EE1C0}"/>
              </a:ext>
            </a:extLst>
          </p:cNvPr>
          <p:cNvPicPr>
            <a:picLocks noChangeAspect="1"/>
          </p:cNvPicPr>
          <p:nvPr/>
        </p:nvPicPr>
        <p:blipFill rotWithShape="1">
          <a:blip r:embed="rId5">
            <a:alphaModFix amt="33000"/>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r="6558" b="2"/>
          <a:stretch/>
        </p:blipFill>
        <p:spPr>
          <a:xfrm>
            <a:off x="926036" y="9"/>
            <a:ext cx="727991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31" name="Rectangle 25">
            <a:extLst>
              <a:ext uri="{FF2B5EF4-FFF2-40B4-BE49-F238E27FC236}">
                <a16:creationId xmlns:a16="http://schemas.microsoft.com/office/drawing/2014/main" id="{7F41D4CC-403D-465E-9223-3277868A5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41417" y="643467"/>
            <a:ext cx="3850583" cy="24735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27">
            <a:extLst>
              <a:ext uri="{FF2B5EF4-FFF2-40B4-BE49-F238E27FC236}">
                <a16:creationId xmlns:a16="http://schemas.microsoft.com/office/drawing/2014/main" id="{3DC4C688-715E-4A31-AB90-6A575288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6036" y="4069422"/>
            <a:ext cx="5001186" cy="2020482"/>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with Corners Rounded 3">
            <a:extLst>
              <a:ext uri="{FF2B5EF4-FFF2-40B4-BE49-F238E27FC236}">
                <a16:creationId xmlns:a16="http://schemas.microsoft.com/office/drawing/2014/main" id="{F992BC40-7327-5C91-6CE2-A2F565A0F201}"/>
              </a:ext>
            </a:extLst>
          </p:cNvPr>
          <p:cNvSpPr/>
          <p:nvPr/>
        </p:nvSpPr>
        <p:spPr>
          <a:xfrm>
            <a:off x="4723831" y="1075262"/>
            <a:ext cx="2798860" cy="1536590"/>
          </a:xfrm>
          <a:prstGeom prst="wedgeRoundRectCallout">
            <a:avLst>
              <a:gd name="adj1" fmla="val -59566"/>
              <a:gd name="adj2" fmla="val 22623"/>
              <a:gd name="adj3" fmla="val 16667"/>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sz="2000">
                <a:solidFill>
                  <a:schemeClr val="tx1"/>
                </a:solidFill>
              </a:rPr>
              <a:t>Social work is a clinical role and we work as part of the health care team</a:t>
            </a:r>
          </a:p>
        </p:txBody>
      </p:sp>
      <p:sp>
        <p:nvSpPr>
          <p:cNvPr id="5" name="Speech Bubble: Rectangle with Corners Rounded 4">
            <a:extLst>
              <a:ext uri="{FF2B5EF4-FFF2-40B4-BE49-F238E27FC236}">
                <a16:creationId xmlns:a16="http://schemas.microsoft.com/office/drawing/2014/main" id="{FF1B3101-6B53-0EB9-2C4C-C8DAC13B54A6}"/>
              </a:ext>
            </a:extLst>
          </p:cNvPr>
          <p:cNvSpPr/>
          <p:nvPr/>
        </p:nvSpPr>
        <p:spPr>
          <a:xfrm>
            <a:off x="9104650" y="4941957"/>
            <a:ext cx="2798860" cy="1536590"/>
          </a:xfrm>
          <a:prstGeom prst="wedgeRoundRectCallout">
            <a:avLst>
              <a:gd name="adj1" fmla="val 16412"/>
              <a:gd name="adj2" fmla="val -72985"/>
              <a:gd name="adj3" fmla="val 16667"/>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n-US" sz="2000" dirty="0">
              <a:solidFill>
                <a:schemeClr val="tx1"/>
              </a:solidFill>
            </a:endParaRPr>
          </a:p>
          <a:p>
            <a:pPr algn="ctr">
              <a:spcAft>
                <a:spcPts val="600"/>
              </a:spcAft>
            </a:pPr>
            <a:r>
              <a:rPr lang="en-US" sz="2000" dirty="0">
                <a:solidFill>
                  <a:schemeClr val="tx1"/>
                </a:solidFill>
              </a:rPr>
              <a:t>Social work deliberately eschewed inclusion as an ‘allied health profession’</a:t>
            </a:r>
          </a:p>
          <a:p>
            <a:pPr marL="0" indent="0">
              <a:spcAft>
                <a:spcPts val="600"/>
              </a:spcAft>
              <a:buNone/>
            </a:pPr>
            <a:endParaRPr lang="en-US" dirty="0">
              <a:solidFill>
                <a:srgbClr val="FF0000"/>
              </a:solidFill>
            </a:endParaRPr>
          </a:p>
        </p:txBody>
      </p:sp>
      <p:sp>
        <p:nvSpPr>
          <p:cNvPr id="8" name="Speech Bubble: Rectangle with Corners Rounded 7">
            <a:extLst>
              <a:ext uri="{FF2B5EF4-FFF2-40B4-BE49-F238E27FC236}">
                <a16:creationId xmlns:a16="http://schemas.microsoft.com/office/drawing/2014/main" id="{8723C973-8141-8368-41E3-6D39E26902BC}"/>
              </a:ext>
            </a:extLst>
          </p:cNvPr>
          <p:cNvSpPr/>
          <p:nvPr/>
        </p:nvSpPr>
        <p:spPr>
          <a:xfrm>
            <a:off x="1769616" y="2885392"/>
            <a:ext cx="3087102" cy="1738185"/>
          </a:xfrm>
          <a:prstGeom prst="wedgeRoundRectCallout">
            <a:avLst>
              <a:gd name="adj1" fmla="val -13810"/>
              <a:gd name="adj2" fmla="val -64949"/>
              <a:gd name="adj3" fmla="val 16667"/>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sz="2000" dirty="0">
                <a:solidFill>
                  <a:schemeClr val="tx1"/>
                </a:solidFill>
              </a:rPr>
              <a:t>Student social workers aspire to become hospital social workers – it is a well-respected profession</a:t>
            </a:r>
          </a:p>
        </p:txBody>
      </p:sp>
      <p:sp>
        <p:nvSpPr>
          <p:cNvPr id="11" name="Speech Bubble: Rectangle with Corners Rounded 10">
            <a:extLst>
              <a:ext uri="{FF2B5EF4-FFF2-40B4-BE49-F238E27FC236}">
                <a16:creationId xmlns:a16="http://schemas.microsoft.com/office/drawing/2014/main" id="{8E7B0933-AFFA-A8A9-E19C-9AB53C253460}"/>
              </a:ext>
            </a:extLst>
          </p:cNvPr>
          <p:cNvSpPr/>
          <p:nvPr/>
        </p:nvSpPr>
        <p:spPr>
          <a:xfrm>
            <a:off x="8889206" y="1195572"/>
            <a:ext cx="3142920" cy="1912592"/>
          </a:xfrm>
          <a:prstGeom prst="wedgeRoundRectCallout">
            <a:avLst>
              <a:gd name="adj1" fmla="val 23485"/>
              <a:gd name="adj2" fmla="val 61982"/>
              <a:gd name="adj3" fmla="val 16667"/>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sz="2000" dirty="0">
                <a:solidFill>
                  <a:schemeClr val="tx1"/>
                </a:solidFill>
              </a:rPr>
              <a:t>Student social workers want to work in child protection, and there is a view that working with older people is boring</a:t>
            </a:r>
          </a:p>
        </p:txBody>
      </p:sp>
      <p:sp>
        <p:nvSpPr>
          <p:cNvPr id="12" name="Speech Bubble: Rectangle with Corners Rounded 11">
            <a:extLst>
              <a:ext uri="{FF2B5EF4-FFF2-40B4-BE49-F238E27FC236}">
                <a16:creationId xmlns:a16="http://schemas.microsoft.com/office/drawing/2014/main" id="{FA7B724A-5448-0E89-6282-9A25A88B07E3}"/>
              </a:ext>
            </a:extLst>
          </p:cNvPr>
          <p:cNvSpPr/>
          <p:nvPr/>
        </p:nvSpPr>
        <p:spPr>
          <a:xfrm>
            <a:off x="1241714" y="306967"/>
            <a:ext cx="2798860" cy="1536590"/>
          </a:xfrm>
          <a:prstGeom prst="wedgeRoundRectCallout">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sz="2000" dirty="0">
                <a:solidFill>
                  <a:schemeClr val="tx1"/>
                </a:solidFill>
              </a:rPr>
              <a:t>Research is key to the hospital social worker’s remit</a:t>
            </a:r>
          </a:p>
        </p:txBody>
      </p:sp>
      <p:sp>
        <p:nvSpPr>
          <p:cNvPr id="19" name="Speech Bubble: Rectangle with Corners Rounded 18">
            <a:extLst>
              <a:ext uri="{FF2B5EF4-FFF2-40B4-BE49-F238E27FC236}">
                <a16:creationId xmlns:a16="http://schemas.microsoft.com/office/drawing/2014/main" id="{27BA3CFF-7ED8-977D-7745-8516BBE5D926}"/>
              </a:ext>
            </a:extLst>
          </p:cNvPr>
          <p:cNvSpPr/>
          <p:nvPr/>
        </p:nvSpPr>
        <p:spPr>
          <a:xfrm>
            <a:off x="6305790" y="3521424"/>
            <a:ext cx="2798860" cy="1536590"/>
          </a:xfrm>
          <a:prstGeom prst="wedgeRoundRectCallout">
            <a:avLst>
              <a:gd name="adj1" fmla="val 66260"/>
              <a:gd name="adj2" fmla="val -7956"/>
              <a:gd name="adj3" fmla="val 16667"/>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spcAft>
                <a:spcPts val="600"/>
              </a:spcAft>
              <a:buNone/>
            </a:pPr>
            <a:r>
              <a:rPr lang="en-US" sz="2000" dirty="0">
                <a:solidFill>
                  <a:schemeClr val="tx1"/>
                </a:solidFill>
              </a:rPr>
              <a:t>It is very difficult to remain research-minded in practice</a:t>
            </a:r>
          </a:p>
        </p:txBody>
      </p:sp>
    </p:spTree>
    <p:extLst>
      <p:ext uri="{BB962C8B-B14F-4D97-AF65-F5344CB8AC3E}">
        <p14:creationId xmlns:p14="http://schemas.microsoft.com/office/powerpoint/2010/main" val="1029405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142EC-36D4-A618-D048-490FE2FE2CC0}"/>
              </a:ext>
            </a:extLst>
          </p:cNvPr>
          <p:cNvSpPr>
            <a:spLocks noGrp="1"/>
          </p:cNvSpPr>
          <p:nvPr>
            <p:ph type="title"/>
          </p:nvPr>
        </p:nvSpPr>
        <p:spPr>
          <a:xfrm>
            <a:off x="635000" y="640823"/>
            <a:ext cx="3418659" cy="5583148"/>
          </a:xfrm>
        </p:spPr>
        <p:txBody>
          <a:bodyPr anchor="ctr">
            <a:normAutofit/>
          </a:bodyPr>
          <a:lstStyle/>
          <a:p>
            <a:r>
              <a:rPr lang="en-US" sz="5000"/>
              <a:t>Researchers in Practice</a:t>
            </a:r>
            <a:br>
              <a:rPr lang="en-US" sz="5000"/>
            </a:br>
            <a:r>
              <a:rPr lang="en-US" sz="5000"/>
              <a:t>or Practitioners in Research?</a:t>
            </a:r>
            <a:endParaRPr lang="en-GB" sz="5000"/>
          </a:p>
        </p:txBody>
      </p:sp>
      <p:sp>
        <p:nvSpPr>
          <p:cNvPr id="28"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Content Placeholder 2">
            <a:extLst>
              <a:ext uri="{FF2B5EF4-FFF2-40B4-BE49-F238E27FC236}">
                <a16:creationId xmlns:a16="http://schemas.microsoft.com/office/drawing/2014/main" id="{A100D2C2-69C3-629F-FE8B-D40918284C77}"/>
              </a:ext>
            </a:extLst>
          </p:cNvPr>
          <p:cNvGraphicFramePr>
            <a:graphicFrameLocks noGrp="1"/>
          </p:cNvGraphicFramePr>
          <p:nvPr>
            <p:ph idx="1"/>
            <p:extLst>
              <p:ext uri="{D42A27DB-BD31-4B8C-83A1-F6EECF244321}">
                <p14:modId xmlns:p14="http://schemas.microsoft.com/office/powerpoint/2010/main" val="36299952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855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BFD91B-B45F-778F-D28E-0D38E3391491}"/>
              </a:ext>
            </a:extLst>
          </p:cNvPr>
          <p:cNvSpPr>
            <a:spLocks noGrp="1"/>
          </p:cNvSpPr>
          <p:nvPr>
            <p:ph type="title"/>
          </p:nvPr>
        </p:nvSpPr>
        <p:spPr>
          <a:xfrm>
            <a:off x="635000" y="640823"/>
            <a:ext cx="3418659" cy="5583148"/>
          </a:xfrm>
        </p:spPr>
        <p:txBody>
          <a:bodyPr anchor="ctr">
            <a:normAutofit/>
          </a:bodyPr>
          <a:lstStyle/>
          <a:p>
            <a:r>
              <a:rPr lang="en-GB" sz="5400"/>
              <a:t>Future directions</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EA087BF-3FD7-D6DF-2E17-FDB05DD4FCA8}"/>
              </a:ext>
            </a:extLst>
          </p:cNvPr>
          <p:cNvGraphicFramePr>
            <a:graphicFrameLocks noGrp="1"/>
          </p:cNvGraphicFramePr>
          <p:nvPr>
            <p:ph idx="1"/>
            <p:extLst>
              <p:ext uri="{D42A27DB-BD31-4B8C-83A1-F6EECF244321}">
                <p14:modId xmlns:p14="http://schemas.microsoft.com/office/powerpoint/2010/main" val="28952918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4531176"/>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446</TotalTime>
  <Words>1293</Words>
  <Application>Microsoft Office PowerPoint</Application>
  <PresentationFormat>Widescreen</PresentationFormat>
  <Paragraphs>73</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Social Work Up Over and Down Under Hospital Social Work in the UK and Australia</vt:lpstr>
      <vt:lpstr>Hospital Social Work</vt:lpstr>
      <vt:lpstr>The discussion group</vt:lpstr>
      <vt:lpstr>Similarities</vt:lpstr>
      <vt:lpstr>Neoliberal social work (Burrows, 2020)</vt:lpstr>
      <vt:lpstr>Epistemic Injustice – Cootes et al. (2022)</vt:lpstr>
      <vt:lpstr>PowerPoint Presentation</vt:lpstr>
      <vt:lpstr>Researchers in Practice or Practitioners in Research?</vt:lpstr>
      <vt:lpstr>Future directions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 Phillips (Staff)</dc:creator>
  <cp:lastModifiedBy>Carrie Phillips (Staff)</cp:lastModifiedBy>
  <cp:revision>5</cp:revision>
  <dcterms:created xsi:type="dcterms:W3CDTF">2022-06-10T12:32:23Z</dcterms:created>
  <dcterms:modified xsi:type="dcterms:W3CDTF">2022-06-21T14:14:57Z</dcterms:modified>
</cp:coreProperties>
</file>